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4"/>
  </p:notesMasterIdLst>
  <p:handoutMasterIdLst>
    <p:handoutMasterId r:id="rId55"/>
  </p:handoutMasterIdLst>
  <p:sldIdLst>
    <p:sldId id="462" r:id="rId8"/>
    <p:sldId id="653" r:id="rId9"/>
    <p:sldId id="1180" r:id="rId10"/>
    <p:sldId id="1329" r:id="rId11"/>
    <p:sldId id="1303" r:id="rId12"/>
    <p:sldId id="1249" r:id="rId13"/>
    <p:sldId id="1345" r:id="rId14"/>
    <p:sldId id="1296" r:id="rId15"/>
    <p:sldId id="1367" r:id="rId16"/>
    <p:sldId id="1357" r:id="rId17"/>
    <p:sldId id="1298" r:id="rId18"/>
    <p:sldId id="1358" r:id="rId19"/>
    <p:sldId id="1334" r:id="rId20"/>
    <p:sldId id="1326" r:id="rId21"/>
    <p:sldId id="1368" r:id="rId22"/>
    <p:sldId id="1337" r:id="rId23"/>
    <p:sldId id="1372" r:id="rId24"/>
    <p:sldId id="1359" r:id="rId25"/>
    <p:sldId id="1373" r:id="rId26"/>
    <p:sldId id="1370" r:id="rId27"/>
    <p:sldId id="1371" r:id="rId28"/>
    <p:sldId id="1333" r:id="rId29"/>
    <p:sldId id="1185" r:id="rId30"/>
    <p:sldId id="1305" r:id="rId31"/>
    <p:sldId id="1360" r:id="rId32"/>
    <p:sldId id="1207" r:id="rId33"/>
    <p:sldId id="1335" r:id="rId34"/>
    <p:sldId id="1350" r:id="rId35"/>
    <p:sldId id="1361" r:id="rId36"/>
    <p:sldId id="1336" r:id="rId37"/>
    <p:sldId id="1307" r:id="rId38"/>
    <p:sldId id="1380" r:id="rId39"/>
    <p:sldId id="1377" r:id="rId40"/>
    <p:sldId id="1378" r:id="rId41"/>
    <p:sldId id="1328" r:id="rId42"/>
    <p:sldId id="1338" r:id="rId43"/>
    <p:sldId id="1223" r:id="rId44"/>
    <p:sldId id="1364" r:id="rId45"/>
    <p:sldId id="1137" r:id="rId46"/>
    <p:sldId id="1374" r:id="rId47"/>
    <p:sldId id="1381" r:id="rId48"/>
    <p:sldId id="1365" r:id="rId49"/>
    <p:sldId id="1226" r:id="rId50"/>
    <p:sldId id="1309" r:id="rId51"/>
    <p:sldId id="355" r:id="rId52"/>
    <p:sldId id="26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0000CC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5852" autoAdjust="0"/>
  </p:normalViewPr>
  <p:slideViewPr>
    <p:cSldViewPr snapToGrid="0">
      <p:cViewPr varScale="1">
        <p:scale>
          <a:sx n="80" d="100"/>
          <a:sy n="80" d="100"/>
        </p:scale>
        <p:origin x="7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4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5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5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3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4:5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4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4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4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1:55:4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8611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049557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17779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651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193628" y="260138"/>
            <a:ext cx="79983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2" r:id="rId16"/>
    <p:sldLayoutId id="2147483715" r:id="rId17"/>
    <p:sldLayoutId id="2147483719" r:id="rId18"/>
    <p:sldLayoutId id="214748372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customXml" Target="../ink/ink17.xm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6.xml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8.png"/><Relationship Id="rId7" Type="http://schemas.openxmlformats.org/officeDocument/2006/relationships/customXml" Target="../ink/ink10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21" y="2473477"/>
            <a:ext cx="8396939" cy="1158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sz="9600" dirty="0"/>
              <a:t>方 法</a:t>
            </a:r>
            <a:endParaRPr kumimoji="1" lang="zh-CN" alt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28B7300-D46A-796F-6378-6B2A5901E37F}"/>
                  </a:ext>
                </a:extLst>
              </p14:cNvPr>
              <p14:cNvContentPartPr/>
              <p14:nvPr/>
            </p14:nvContentPartPr>
            <p14:xfrm>
              <a:off x="5207932" y="314089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28B7300-D46A-796F-6378-6B2A5901E3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932" y="31318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F5672AD-D139-D474-FBC4-69B845BE3F4B}"/>
                  </a:ext>
                </a:extLst>
              </p14:cNvPr>
              <p14:cNvContentPartPr/>
              <p14:nvPr/>
            </p14:nvContentPartPr>
            <p14:xfrm>
              <a:off x="4858012" y="287809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F5672AD-D139-D474-FBC4-69B845BE3F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72" y="28694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E405DB3-718C-101A-253F-3A76D2DD9EA3}"/>
                  </a:ext>
                </a:extLst>
              </p14:cNvPr>
              <p14:cNvContentPartPr/>
              <p14:nvPr/>
            </p14:nvContentPartPr>
            <p14:xfrm>
              <a:off x="4786732" y="2616010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E405DB3-718C-101A-253F-3A76D2DD9E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732" y="26070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4C2F2E8-7996-3506-C7FA-15DC90C1538B}"/>
                  </a:ext>
                </a:extLst>
              </p14:cNvPr>
              <p14:cNvContentPartPr/>
              <p14:nvPr/>
            </p14:nvContentPartPr>
            <p14:xfrm>
              <a:off x="5446252" y="3116770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4C2F2E8-7996-3506-C7FA-15DC90C153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612" y="3107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D52BB10-AD12-8E70-DC45-717169DEC56F}"/>
                  </a:ext>
                </a:extLst>
              </p14:cNvPr>
              <p14:cNvContentPartPr/>
              <p14:nvPr/>
            </p14:nvContentPartPr>
            <p14:xfrm>
              <a:off x="6098572" y="318841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D52BB10-AD12-8E70-DC45-717169DEC5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9572" y="31797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83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21200" y="112650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方法使用时的常见问题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2186A327-99B1-450F-ADCB-774560566EA4}"/>
              </a:ext>
            </a:extLst>
          </p:cNvPr>
          <p:cNvSpPr txBox="1"/>
          <p:nvPr/>
        </p:nvSpPr>
        <p:spPr>
          <a:xfrm>
            <a:off x="721200" y="1643695"/>
            <a:ext cx="10458077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方法在类中的位置放前放后无所谓，但一个方法不能定义在另一个方法里面。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方法的返回值类型写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（无返回申明）时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，方法内不能使用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返回数据，如果方法的返回值类型写了具体类型，方法内部则必须使用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语句的下面，不能编写代码，属于无效的代码，执行不到这儿。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方法不调用就不会执行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调用方法时，传给方法的数据，必须严格匹配方法的参数情况。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调用有返回值的方法，有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种方式：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、可以定义变量接收结果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、或者直接输出调用，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、甚至直接调用；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调用无返回值的方法，只有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种方式：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、只能直接调用。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0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0C7654-FD25-BFCD-3614-84E0BCE73D03}"/>
                  </a:ext>
                </a:extLst>
              </p14:cNvPr>
              <p14:cNvContentPartPr/>
              <p14:nvPr/>
            </p14:nvContentPartPr>
            <p14:xfrm>
              <a:off x="2814652" y="4110824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0C7654-FD25-BFCD-3614-84E0BCE73D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5652" y="410218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40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B56F74D-B82D-49D6-B9FF-13C27172E6DE}"/>
              </a:ext>
            </a:extLst>
          </p:cNvPr>
          <p:cNvSpPr txBox="1"/>
          <p:nvPr/>
        </p:nvSpPr>
        <p:spPr>
          <a:xfrm>
            <a:off x="1468624" y="3804940"/>
            <a:ext cx="3041246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id="{B902A68B-E33E-48F2-93D2-C48E59F2D56F}"/>
              </a:ext>
            </a:extLst>
          </p:cNvPr>
          <p:cNvSpPr txBox="1">
            <a:spLocks/>
          </p:cNvSpPr>
          <p:nvPr/>
        </p:nvSpPr>
        <p:spPr>
          <a:xfrm>
            <a:off x="930671" y="1126433"/>
            <a:ext cx="5144877" cy="2537683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lvl="1" indent="0">
              <a:lnSpc>
                <a:spcPct val="200000"/>
              </a:lnSpc>
              <a:buNone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、方法是否需要接收数据进行处理？ 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609585" lvl="1" indent="0">
              <a:lnSpc>
                <a:spcPct val="200000"/>
              </a:lnSpc>
              <a:buNone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、方法是否需要返回数据？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00000"/>
              </a:lnSpc>
              <a:buNone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、方法要处理的业务 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编程能力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7B486699-A245-4CB8-A9C4-1BC698D3F5F3}"/>
              </a:ext>
            </a:extLst>
          </p:cNvPr>
          <p:cNvSpPr txBox="1"/>
          <p:nvPr/>
        </p:nvSpPr>
        <p:spPr>
          <a:xfrm>
            <a:off x="4958898" y="3804940"/>
            <a:ext cx="3861120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sum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8FDF2-AD57-4CC4-96B4-10D489F87D31}"/>
              </a:ext>
            </a:extLst>
          </p:cNvPr>
          <p:cNvSpPr/>
          <p:nvPr/>
        </p:nvSpPr>
        <p:spPr>
          <a:xfrm>
            <a:off x="6181235" y="3891303"/>
            <a:ext cx="367324" cy="234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FD8134F-BD9F-4309-97E2-B0B4781FBE5B}"/>
              </a:ext>
            </a:extLst>
          </p:cNvPr>
          <p:cNvSpPr/>
          <p:nvPr/>
        </p:nvSpPr>
        <p:spPr>
          <a:xfrm>
            <a:off x="6889458" y="3905568"/>
            <a:ext cx="1156677" cy="2110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3BAF5F3-1FC2-4B7B-AD91-1741DCFF5825}"/>
              </a:ext>
            </a:extLst>
          </p:cNvPr>
          <p:cNvCxnSpPr>
            <a:cxnSpLocks/>
          </p:cNvCxnSpPr>
          <p:nvPr/>
        </p:nvCxnSpPr>
        <p:spPr>
          <a:xfrm flipV="1">
            <a:off x="6312053" y="3370406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10B72D9-7F06-43D2-8EC2-2B26EF3E6D06}"/>
              </a:ext>
            </a:extLst>
          </p:cNvPr>
          <p:cNvSpPr txBox="1"/>
          <p:nvPr/>
        </p:nvSpPr>
        <p:spPr>
          <a:xfrm>
            <a:off x="5879811" y="3159838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79D5828-EAD5-419A-9454-6A686BD37ED6}"/>
              </a:ext>
            </a:extLst>
          </p:cNvPr>
          <p:cNvCxnSpPr>
            <a:cxnSpLocks/>
          </p:cNvCxnSpPr>
          <p:nvPr/>
        </p:nvCxnSpPr>
        <p:spPr>
          <a:xfrm flipV="1">
            <a:off x="7864467" y="3370406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78EE07DF-480E-47D3-8729-22A3194D1A72}"/>
              </a:ext>
            </a:extLst>
          </p:cNvPr>
          <p:cNvSpPr txBox="1"/>
          <p:nvPr/>
        </p:nvSpPr>
        <p:spPr>
          <a:xfrm>
            <a:off x="7515537" y="3135179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BD7A83-FD54-3B71-497B-A6BEED9BAACD}"/>
                  </a:ext>
                </a:extLst>
              </p14:cNvPr>
              <p14:cNvContentPartPr/>
              <p14:nvPr/>
            </p14:nvContentPartPr>
            <p14:xfrm>
              <a:off x="1304092" y="3832544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BD7A83-FD54-3B71-497B-A6BEED9BAA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092" y="38235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00C4C6C-0357-B29C-44EB-13CA39D61726}"/>
                  </a:ext>
                </a:extLst>
              </p14:cNvPr>
              <p14:cNvContentPartPr/>
              <p14:nvPr/>
            </p14:nvContentPartPr>
            <p14:xfrm>
              <a:off x="1152532" y="3824624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00C4C6C-0357-B29C-44EB-13CA39D617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892" y="38156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EBF7522-C623-4D6B-7E6B-9F2E2EBFCD93}"/>
                  </a:ext>
                </a:extLst>
              </p14:cNvPr>
              <p14:cNvContentPartPr/>
              <p14:nvPr/>
            </p14:nvContentPartPr>
            <p14:xfrm>
              <a:off x="1462852" y="3887984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EBF7522-C623-4D6B-7E6B-9F2E2EBFCD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212" y="38793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06C61EC-680C-2089-9354-741C02F11A07}"/>
                  </a:ext>
                </a:extLst>
              </p14:cNvPr>
              <p14:cNvContentPartPr/>
              <p14:nvPr/>
            </p14:nvContentPartPr>
            <p14:xfrm>
              <a:off x="3848212" y="3975464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06C61EC-680C-2089-9354-741C02F11A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9572" y="3966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E38460E-9644-EE0C-502B-AC61C7893CA9}"/>
                  </a:ext>
                </a:extLst>
              </p14:cNvPr>
              <p14:cNvContentPartPr/>
              <p14:nvPr/>
            </p14:nvContentPartPr>
            <p14:xfrm>
              <a:off x="5932205" y="5070057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E38460E-9644-EE0C-502B-AC61C7893C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3205" y="506105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0B76D358-5DF4-7527-1FF9-C361B1C9EC5E}"/>
              </a:ext>
            </a:extLst>
          </p:cNvPr>
          <p:cNvSpPr txBox="1"/>
          <p:nvPr/>
        </p:nvSpPr>
        <p:spPr>
          <a:xfrm>
            <a:off x="3011429" y="3003211"/>
            <a:ext cx="6128238" cy="73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设计方法的技巧，主要关注三方面：</a:t>
            </a:r>
            <a:endParaRPr kumimoji="1" lang="en-US" altLang="zh-CN" sz="2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16927 -0.309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9" grpId="0" animBg="1"/>
      <p:bldP spid="2" grpId="0" animBg="1"/>
      <p:bldP spid="60" grpId="0" animBg="1"/>
      <p:bldP spid="62" grpId="0"/>
      <p:bldP spid="64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ED39A9E-9A94-419C-85C8-2E1902FAD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1-n</a:t>
            </a:r>
            <a:r>
              <a:rPr lang="zh-CN" altLang="en-US" dirty="0"/>
              <a:t>的和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B19ECC5E-B1BE-488B-A350-1003CA502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676010"/>
            <a:ext cx="5243737" cy="444020"/>
          </a:xfrm>
        </p:spPr>
        <p:txBody>
          <a:bodyPr/>
          <a:lstStyle/>
          <a:p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求 </a:t>
            </a:r>
            <a:r>
              <a:rPr lang="en-US" altLang="zh-CN" dirty="0"/>
              <a:t>1-n</a:t>
            </a:r>
            <a:r>
              <a:rPr lang="zh-CN" altLang="en-US" dirty="0"/>
              <a:t>的和。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CD0FF6C0-FD38-4DC9-8AE9-20A0BED2CCBB}"/>
              </a:ext>
            </a:extLst>
          </p:cNvPr>
          <p:cNvSpPr txBox="1">
            <a:spLocks/>
          </p:cNvSpPr>
          <p:nvPr/>
        </p:nvSpPr>
        <p:spPr>
          <a:xfrm>
            <a:off x="2195449" y="2812219"/>
            <a:ext cx="8153097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800" b="1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方法是否需要接收数据进行处理？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方法是否需要返回数据？  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zh-CN" altLang="en-US" dirty="0">
                <a:latin typeface="Consolas" panose="020B0609020204030204" pitchFamily="49" charset="0"/>
              </a:rPr>
              <a:t>方法内部的业务：完成求</a:t>
            </a:r>
            <a:r>
              <a:rPr lang="en-US" altLang="zh-CN" dirty="0">
                <a:latin typeface="Consolas" panose="020B0609020204030204" pitchFamily="49" charset="0"/>
              </a:rPr>
              <a:t>1-n</a:t>
            </a:r>
            <a:r>
              <a:rPr lang="zh-CN" altLang="en-US" dirty="0">
                <a:latin typeface="Consolas" panose="020B0609020204030204" pitchFamily="49" charset="0"/>
              </a:rPr>
              <a:t>的和并返回。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1E8E6B-3640-5788-616C-E00059571932}"/>
              </a:ext>
            </a:extLst>
          </p:cNvPr>
          <p:cNvSpPr txBox="1"/>
          <p:nvPr/>
        </p:nvSpPr>
        <p:spPr>
          <a:xfrm>
            <a:off x="5764357" y="3398899"/>
            <a:ext cx="612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具体的值，因此形参声明为：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n.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3EFCA9-7985-F706-76A4-804B3B41AC46}"/>
              </a:ext>
            </a:extLst>
          </p:cNvPr>
          <p:cNvSpPr txBox="1"/>
          <p:nvPr/>
        </p:nvSpPr>
        <p:spPr>
          <a:xfrm>
            <a:off x="4993732" y="3704027"/>
            <a:ext cx="612544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需要返回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1-n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的求和结果，因此返回值类型声明为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int.</a:t>
            </a:r>
          </a:p>
        </p:txBody>
      </p:sp>
    </p:spTree>
    <p:extLst>
      <p:ext uri="{BB962C8B-B14F-4D97-AF65-F5344CB8AC3E}">
        <p14:creationId xmlns:p14="http://schemas.microsoft.com/office/powerpoint/2010/main" val="15379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ED39A9E-9A94-419C-85C8-2E1902FAD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判断一个整数是奇数还是偶数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B19ECC5E-B1BE-488B-A350-1003CA502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49633"/>
            <a:ext cx="6772705" cy="1067190"/>
          </a:xfrm>
        </p:spPr>
        <p:txBody>
          <a:bodyPr/>
          <a:lstStyle/>
          <a:p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判断一个整数是奇数还是偶数，并把判断的结果输出出来。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CD0FF6C0-FD38-4DC9-8AE9-20A0BED2CCBB}"/>
              </a:ext>
            </a:extLst>
          </p:cNvPr>
          <p:cNvSpPr txBox="1">
            <a:spLocks/>
          </p:cNvSpPr>
          <p:nvPr/>
        </p:nvSpPr>
        <p:spPr>
          <a:xfrm>
            <a:off x="2195450" y="2666052"/>
            <a:ext cx="10339755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800" b="1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方法是否需要接收数据进行处理？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方法是否需要返回数据？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zh-CN" altLang="en-US" dirty="0">
                <a:latin typeface="Consolas" panose="020B0609020204030204" pitchFamily="49" charset="0"/>
              </a:rPr>
              <a:t>方法内部的业务：通过</a:t>
            </a:r>
            <a:r>
              <a:rPr lang="en-US" altLang="zh-CN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语句判断</a:t>
            </a:r>
            <a:r>
              <a:rPr lang="en-US" altLang="zh-CN" dirty="0">
                <a:latin typeface="Consolas" panose="020B0609020204030204" pitchFamily="49" charset="0"/>
              </a:rPr>
              <a:t>number</a:t>
            </a:r>
            <a:r>
              <a:rPr lang="zh-CN" altLang="en-US" dirty="0">
                <a:latin typeface="Consolas" panose="020B0609020204030204" pitchFamily="49" charset="0"/>
              </a:rPr>
              <a:t>是奇数还是偶数，并输出结果。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7DDDF-9A1D-539F-D536-16047AEFB4F0}"/>
              </a:ext>
            </a:extLst>
          </p:cNvPr>
          <p:cNvSpPr txBox="1"/>
          <p:nvPr/>
        </p:nvSpPr>
        <p:spPr>
          <a:xfrm>
            <a:off x="5671240" y="3607925"/>
            <a:ext cx="5442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需要接收一个整数来判断，因此形参声明为：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number.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6E2A25-3B70-66B7-A370-EBD8FC3C17B4}"/>
              </a:ext>
            </a:extLst>
          </p:cNvPr>
          <p:cNvSpPr txBox="1"/>
          <p:nvPr/>
        </p:nvSpPr>
        <p:spPr>
          <a:xfrm>
            <a:off x="4825978" y="4217695"/>
            <a:ext cx="749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方法内部判断完后直接输出结果即可，无需返回，因此返回值类型声明为：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37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19708" y="922318"/>
            <a:ext cx="7080455" cy="348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、定义方法重点关注的是哪几点？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方法是否需要接收数据？也就是是否需要定义形参列表。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方法是否需要返回数据？也就是是否需要声明具体的返回值类型。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、如何是如何设计方法完成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1-n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的求和的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BBF8-9C86-40C8-A834-C9D37CBB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117" y="3688773"/>
            <a:ext cx="3377250" cy="200163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sum += i;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19708" y="922318"/>
            <a:ext cx="7080455" cy="15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、我们是如何设计方法来判断一个整数是奇数还是偶数的？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BBF8-9C86-40C8-A834-C9D37CBB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035" y="2269067"/>
            <a:ext cx="5520911" cy="231986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judge(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number){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if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(number %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==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4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.println(number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是一个偶数！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else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4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.println(number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是一个奇数！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3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9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补充知识：在方法中单独使用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4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E6A77119-F53B-6274-4538-44FF8D4E0198}"/>
              </a:ext>
            </a:extLst>
          </p:cNvPr>
          <p:cNvSpPr txBox="1">
            <a:spLocks/>
          </p:cNvSpPr>
          <p:nvPr/>
        </p:nvSpPr>
        <p:spPr>
          <a:xfrm>
            <a:off x="721201" y="1141815"/>
            <a:ext cx="31921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方法在计算机中的执行原理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8372C7-9040-4061-B62E-048AA9D50915}"/>
              </a:ext>
            </a:extLst>
          </p:cNvPr>
          <p:cNvSpPr txBox="1"/>
          <p:nvPr/>
        </p:nvSpPr>
        <p:spPr>
          <a:xfrm>
            <a:off x="710880" y="1776250"/>
            <a:ext cx="4512774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方法被调用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的时候，是进入到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中运行。</a:t>
            </a:r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9BECE0C2-A579-2260-92D1-C604D51F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94" y="3010628"/>
            <a:ext cx="2731974" cy="21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2925D4F-EE7C-540E-BB12-E8CF017FB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10" y="2648304"/>
            <a:ext cx="3482650" cy="2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3551D0-A11F-1047-CF7C-78C7EA6C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89" y="3514242"/>
            <a:ext cx="2290945" cy="663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8F4D4-3271-1CDD-F53A-A88617CF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17" y="2648304"/>
            <a:ext cx="1062411" cy="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9926D9C-032B-4DDF-AEF3-8583B7297CA5}"/>
              </a:ext>
            </a:extLst>
          </p:cNvPr>
          <p:cNvSpPr txBox="1"/>
          <p:nvPr/>
        </p:nvSpPr>
        <p:spPr>
          <a:xfrm>
            <a:off x="762370" y="1440024"/>
            <a:ext cx="704328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方法是一种语法结构，它可以把一段代码封装成一个功能，以便重复调用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9F9E59-B220-45A2-86A1-3FAA2C65BCC1}"/>
              </a:ext>
            </a:extLst>
          </p:cNvPr>
          <p:cNvSpPr txBox="1"/>
          <p:nvPr/>
        </p:nvSpPr>
        <p:spPr>
          <a:xfrm>
            <a:off x="742302" y="1028404"/>
            <a:ext cx="165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方法是什么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CA6817-2736-DEBE-9D71-5E7420A9040C}"/>
              </a:ext>
            </a:extLst>
          </p:cNvPr>
          <p:cNvSpPr txBox="1">
            <a:spLocks/>
          </p:cNvSpPr>
          <p:nvPr/>
        </p:nvSpPr>
        <p:spPr>
          <a:xfrm>
            <a:off x="759573" y="2044191"/>
            <a:ext cx="238394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方法的完整格式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F55C301-5BC0-0447-5F9D-E5AF4356C066}"/>
              </a:ext>
            </a:extLst>
          </p:cNvPr>
          <p:cNvSpPr txBox="1"/>
          <p:nvPr/>
        </p:nvSpPr>
        <p:spPr>
          <a:xfrm>
            <a:off x="875152" y="2698302"/>
            <a:ext cx="3041246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C8CC8-7BEB-04A9-442D-7CBBF6D765BC}"/>
              </a:ext>
            </a:extLst>
          </p:cNvPr>
          <p:cNvSpPr txBox="1">
            <a:spLocks/>
          </p:cNvSpPr>
          <p:nvPr/>
        </p:nvSpPr>
        <p:spPr>
          <a:xfrm>
            <a:off x="759573" y="4502184"/>
            <a:ext cx="182084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方法如何执行？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D4946-94E8-19CC-8CD7-1D27BED2B7B4}"/>
              </a:ext>
            </a:extLst>
          </p:cNvPr>
          <p:cNvSpPr txBox="1"/>
          <p:nvPr/>
        </p:nvSpPr>
        <p:spPr>
          <a:xfrm>
            <a:off x="5555750" y="5079422"/>
            <a:ext cx="1283630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(…);</a:t>
            </a:r>
            <a:r>
              <a:rPr lang="zh-CN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D01899-04EE-C1AC-F7E6-7D07798B17EF}"/>
              </a:ext>
            </a:extLst>
          </p:cNvPr>
          <p:cNvSpPr txBox="1"/>
          <p:nvPr/>
        </p:nvSpPr>
        <p:spPr>
          <a:xfrm>
            <a:off x="875152" y="5543134"/>
            <a:ext cx="2166986" cy="6166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System.out.println(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005591-7D06-B67A-C670-2C56BC0A6D3D}"/>
              </a:ext>
            </a:extLst>
          </p:cNvPr>
          <p:cNvSpPr txBox="1"/>
          <p:nvPr/>
        </p:nvSpPr>
        <p:spPr>
          <a:xfrm>
            <a:off x="759573" y="5019374"/>
            <a:ext cx="5112674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方法定义后，必须调用才可以跑起来，调用格式：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F62BB2AA-B0B1-CD10-8483-5CB003565296}"/>
              </a:ext>
            </a:extLst>
          </p:cNvPr>
          <p:cNvSpPr txBox="1">
            <a:spLocks/>
          </p:cNvSpPr>
          <p:nvPr/>
        </p:nvSpPr>
        <p:spPr>
          <a:xfrm>
            <a:off x="4438348" y="2279743"/>
            <a:ext cx="457397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b="0" dirty="0"/>
              <a:t>示例：使用方法对</a:t>
            </a:r>
            <a:r>
              <a:rPr kumimoji="1" lang="en-US" altLang="zh-CN" sz="1600" b="0" dirty="0"/>
              <a:t>2</a:t>
            </a:r>
            <a:r>
              <a:rPr kumimoji="1" lang="zh-CN" altLang="en-US" sz="1600" b="0" dirty="0"/>
              <a:t>个整数求和并返回。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EF6CB0CE-73EE-8AE2-8298-C6665437FF02}"/>
              </a:ext>
            </a:extLst>
          </p:cNvPr>
          <p:cNvSpPr txBox="1"/>
          <p:nvPr/>
        </p:nvSpPr>
        <p:spPr>
          <a:xfrm>
            <a:off x="4474507" y="2754911"/>
            <a:ext cx="4136140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sum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4F3A73-BBE3-12B3-40B0-54A82F69E92B}"/>
              </a:ext>
            </a:extLst>
          </p:cNvPr>
          <p:cNvSpPr/>
          <p:nvPr/>
        </p:nvSpPr>
        <p:spPr>
          <a:xfrm>
            <a:off x="4540078" y="3105043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1FC538-2746-40EF-B7C1-FC70818B3211}"/>
              </a:ext>
            </a:extLst>
          </p:cNvPr>
          <p:cNvSpPr txBox="1"/>
          <p:nvPr/>
        </p:nvSpPr>
        <p:spPr>
          <a:xfrm>
            <a:off x="4549907" y="2827608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AABF82-D37E-6DC9-6189-871CF4CFCE88}"/>
              </a:ext>
            </a:extLst>
          </p:cNvPr>
          <p:cNvSpPr/>
          <p:nvPr/>
        </p:nvSpPr>
        <p:spPr>
          <a:xfrm>
            <a:off x="5872932" y="3115247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7671B7-B26D-2D74-F967-630E7650CC4C}"/>
              </a:ext>
            </a:extLst>
          </p:cNvPr>
          <p:cNvSpPr txBox="1"/>
          <p:nvPr/>
        </p:nvSpPr>
        <p:spPr>
          <a:xfrm>
            <a:off x="5680627" y="2827608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A6E9074-8FF9-AED0-5B76-226CE29C8E94}"/>
              </a:ext>
            </a:extLst>
          </p:cNvPr>
          <p:cNvSpPr/>
          <p:nvPr/>
        </p:nvSpPr>
        <p:spPr>
          <a:xfrm>
            <a:off x="6562600" y="3115247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5DB71-12DF-38F9-DEDF-B7C71BA7FA80}"/>
              </a:ext>
            </a:extLst>
          </p:cNvPr>
          <p:cNvSpPr txBox="1"/>
          <p:nvPr/>
        </p:nvSpPr>
        <p:spPr>
          <a:xfrm>
            <a:off x="6468125" y="2811783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841D2E8-C063-94C4-CB96-8B1E52AD91CA}"/>
              </a:ext>
            </a:extLst>
          </p:cNvPr>
          <p:cNvSpPr/>
          <p:nvPr/>
        </p:nvSpPr>
        <p:spPr>
          <a:xfrm>
            <a:off x="7040471" y="3115247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991167-9B35-11AC-7B9E-D314FF9D6E04}"/>
              </a:ext>
            </a:extLst>
          </p:cNvPr>
          <p:cNvSpPr txBox="1"/>
          <p:nvPr/>
        </p:nvSpPr>
        <p:spPr>
          <a:xfrm>
            <a:off x="7193703" y="282760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099D958-230C-714A-7827-33958DEC2449}"/>
              </a:ext>
            </a:extLst>
          </p:cNvPr>
          <p:cNvCxnSpPr>
            <a:cxnSpLocks/>
          </p:cNvCxnSpPr>
          <p:nvPr/>
        </p:nvCxnSpPr>
        <p:spPr>
          <a:xfrm>
            <a:off x="4927535" y="3605770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D474095-B2DD-B193-6A23-05F514B590E4}"/>
              </a:ext>
            </a:extLst>
          </p:cNvPr>
          <p:cNvSpPr txBox="1"/>
          <p:nvPr/>
        </p:nvSpPr>
        <p:spPr>
          <a:xfrm>
            <a:off x="6438615" y="3455485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C8BA1DC-5FA9-9C34-6B90-FD6414BF9C44}"/>
              </a:ext>
            </a:extLst>
          </p:cNvPr>
          <p:cNvCxnSpPr>
            <a:cxnSpLocks/>
          </p:cNvCxnSpPr>
          <p:nvPr/>
        </p:nvCxnSpPr>
        <p:spPr>
          <a:xfrm>
            <a:off x="4927535" y="3905404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5BBA38A-64BC-CB97-EA9F-9ABDF86D4F59}"/>
              </a:ext>
            </a:extLst>
          </p:cNvPr>
          <p:cNvSpPr txBox="1"/>
          <p:nvPr/>
        </p:nvSpPr>
        <p:spPr>
          <a:xfrm>
            <a:off x="6476855" y="3778446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</p:spTree>
    <p:extLst>
      <p:ext uri="{BB962C8B-B14F-4D97-AF65-F5344CB8AC3E}">
        <p14:creationId xmlns:p14="http://schemas.microsoft.com/office/powerpoint/2010/main" val="976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 animBg="1"/>
      <p:bldP spid="12" grpId="0"/>
      <p:bldP spid="29" grpId="0"/>
      <p:bldP spid="30" grpId="0" animBg="1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40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21201" y="1141815"/>
            <a:ext cx="31921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方法在计算机中的执行原理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50E6C9-0D94-4E79-BCBD-0F4D20B92283}"/>
              </a:ext>
            </a:extLst>
          </p:cNvPr>
          <p:cNvSpPr txBox="1"/>
          <p:nvPr/>
        </p:nvSpPr>
        <p:spPr>
          <a:xfrm>
            <a:off x="710880" y="1776250"/>
            <a:ext cx="4512774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方法被调用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的时候，是进入到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中运行。</a:t>
            </a:r>
          </a:p>
        </p:txBody>
      </p: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760F25F7-6817-6774-6765-9AED8EF618DA}"/>
              </a:ext>
            </a:extLst>
          </p:cNvPr>
          <p:cNvGrpSpPr>
            <a:grpSpLocks/>
          </p:cNvGrpSpPr>
          <p:nvPr/>
        </p:nvGrpSpPr>
        <p:grpSpPr bwMode="auto">
          <a:xfrm>
            <a:off x="7965506" y="3230523"/>
            <a:ext cx="2400300" cy="3166533"/>
            <a:chOff x="5508104" y="2427734"/>
            <a:chExt cx="1800200" cy="237626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3C198F5-C543-B429-FC81-B51FCC45605E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9E83119-66E6-43B4-8F44-94BC843DBFD5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7EA7D87-D0F2-2815-12C2-D871530EF047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1B386B3-EAB5-0329-585B-797FC8C915A3}"/>
              </a:ext>
            </a:extLst>
          </p:cNvPr>
          <p:cNvSpPr/>
          <p:nvPr/>
        </p:nvSpPr>
        <p:spPr>
          <a:xfrm>
            <a:off x="4610098" y="3346297"/>
            <a:ext cx="2256367" cy="4804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F87DAB-4928-5B96-64DD-EADCB2986D39}"/>
              </a:ext>
            </a:extLst>
          </p:cNvPr>
          <p:cNvSpPr/>
          <p:nvPr/>
        </p:nvSpPr>
        <p:spPr>
          <a:xfrm>
            <a:off x="4610098" y="3905097"/>
            <a:ext cx="2256367" cy="4804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A192F0-24C6-A865-0538-B9228DAB3389}"/>
              </a:ext>
            </a:extLst>
          </p:cNvPr>
          <p:cNvSpPr/>
          <p:nvPr/>
        </p:nvSpPr>
        <p:spPr>
          <a:xfrm>
            <a:off x="4610098" y="4466014"/>
            <a:ext cx="2256367" cy="47836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53BCA3E-5EFB-A2BF-B0C4-7FAFC55015C9}"/>
              </a:ext>
            </a:extLst>
          </p:cNvPr>
          <p:cNvSpPr/>
          <p:nvPr/>
        </p:nvSpPr>
        <p:spPr>
          <a:xfrm>
            <a:off x="4610098" y="5024813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46FE4B0-DDB7-6AEB-9F98-2FF9E9E6757F}"/>
              </a:ext>
            </a:extLst>
          </p:cNvPr>
          <p:cNvSpPr/>
          <p:nvPr/>
        </p:nvSpPr>
        <p:spPr>
          <a:xfrm>
            <a:off x="8045940" y="2654790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E8182E-0571-B241-DD1F-7A3D8181DF7A}"/>
              </a:ext>
            </a:extLst>
          </p:cNvPr>
          <p:cNvSpPr/>
          <p:nvPr/>
        </p:nvSpPr>
        <p:spPr>
          <a:xfrm>
            <a:off x="8045940" y="2654789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98B890-1AE5-61F3-E591-D4095D305F4D}"/>
              </a:ext>
            </a:extLst>
          </p:cNvPr>
          <p:cNvSpPr/>
          <p:nvPr/>
        </p:nvSpPr>
        <p:spPr>
          <a:xfrm>
            <a:off x="8037471" y="2654572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9FC20D-5C37-1BC3-EEF8-3D387707D751}"/>
              </a:ext>
            </a:extLst>
          </p:cNvPr>
          <p:cNvSpPr/>
          <p:nvPr/>
        </p:nvSpPr>
        <p:spPr>
          <a:xfrm>
            <a:off x="8037471" y="2654354"/>
            <a:ext cx="2256367" cy="4804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7DE5394-640E-8114-08F8-C2797B91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9" y="3514242"/>
            <a:ext cx="2290945" cy="6633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68BCF33-2541-93BC-F5A2-5C5B1BA2A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17" y="2648304"/>
            <a:ext cx="1062411" cy="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3.95833E-6 0.46458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3.95833E-6 0.3826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-2.70833E-6 0.3011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-2.70833E-6 0.220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4">
            <a:extLst>
              <a:ext uri="{FF2B5EF4-FFF2-40B4-BE49-F238E27FC236}">
                <a16:creationId xmlns:a16="http://schemas.microsoft.com/office/drawing/2014/main" id="{6AA9DE55-A7B0-D430-B647-25563B11A09C}"/>
              </a:ext>
            </a:extLst>
          </p:cNvPr>
          <p:cNvGrpSpPr>
            <a:grpSpLocks/>
          </p:cNvGrpSpPr>
          <p:nvPr/>
        </p:nvGrpSpPr>
        <p:grpSpPr bwMode="auto">
          <a:xfrm>
            <a:off x="7965506" y="3230523"/>
            <a:ext cx="2400300" cy="3166533"/>
            <a:chOff x="5508104" y="2427734"/>
            <a:chExt cx="1800200" cy="2376264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B37AC93-D4ED-F8A5-9970-9000E52346E3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63DEE21-103C-0E84-B8E8-EE425FBA6CA4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D973B5D-C09F-FB8A-2D43-B72E2A713916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890161B-7730-D9A1-63CA-67EF523A3AB4}"/>
              </a:ext>
            </a:extLst>
          </p:cNvPr>
          <p:cNvSpPr/>
          <p:nvPr/>
        </p:nvSpPr>
        <p:spPr>
          <a:xfrm>
            <a:off x="8045940" y="5840373"/>
            <a:ext cx="2256367" cy="4804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91FAD76-22A3-31E6-4FBC-A49A75F34020}"/>
              </a:ext>
            </a:extLst>
          </p:cNvPr>
          <p:cNvSpPr/>
          <p:nvPr/>
        </p:nvSpPr>
        <p:spPr>
          <a:xfrm>
            <a:off x="8045940" y="5281573"/>
            <a:ext cx="2256367" cy="4804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8A6D695-8ED8-9422-2CF3-72B45A3B6687}"/>
              </a:ext>
            </a:extLst>
          </p:cNvPr>
          <p:cNvSpPr/>
          <p:nvPr/>
        </p:nvSpPr>
        <p:spPr>
          <a:xfrm>
            <a:off x="8045940" y="4720656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943E0A1-DD40-92AB-08BF-A3C3D7CEBF8D}"/>
              </a:ext>
            </a:extLst>
          </p:cNvPr>
          <p:cNvSpPr/>
          <p:nvPr/>
        </p:nvSpPr>
        <p:spPr>
          <a:xfrm>
            <a:off x="8045940" y="4161856"/>
            <a:ext cx="2256367" cy="4804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E6A77119-F53B-6274-4538-44FF8D4E0198}"/>
              </a:ext>
            </a:extLst>
          </p:cNvPr>
          <p:cNvSpPr txBox="1">
            <a:spLocks/>
          </p:cNvSpPr>
          <p:nvPr/>
        </p:nvSpPr>
        <p:spPr>
          <a:xfrm>
            <a:off x="721201" y="1141815"/>
            <a:ext cx="31921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方法在计算机中的执行原理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8372C7-9040-4061-B62E-048AA9D50915}"/>
              </a:ext>
            </a:extLst>
          </p:cNvPr>
          <p:cNvSpPr txBox="1"/>
          <p:nvPr/>
        </p:nvSpPr>
        <p:spPr>
          <a:xfrm>
            <a:off x="710880" y="1776250"/>
            <a:ext cx="4512774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方法被调用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的时候，是进入到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中运行。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CB5347-2A68-A476-A441-311C1D23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9" y="3514242"/>
            <a:ext cx="2290945" cy="6633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CAB38D-5C17-11E9-75A2-3DA6CB82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17" y="2648304"/>
            <a:ext cx="1062411" cy="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3.95833E-6 -0.3108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-0.3923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-0.4740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-0.55555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A990530F-08FC-43C9-8E7C-422B5FCF4C57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方法在计算机中的执行原理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5BC5359-A659-45FF-9EC7-142163456858}"/>
              </a:ext>
            </a:extLst>
          </p:cNvPr>
          <p:cNvSpPr txBox="1"/>
          <p:nvPr/>
        </p:nvSpPr>
        <p:spPr>
          <a:xfrm>
            <a:off x="640693" y="1649479"/>
            <a:ext cx="4627468" cy="328827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MethodDemo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rs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c;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8BE18EB-7E66-4FF3-AC7B-9027DDFA9891}"/>
              </a:ext>
            </a:extLst>
          </p:cNvPr>
          <p:cNvGrpSpPr>
            <a:grpSpLocks/>
          </p:cNvGrpSpPr>
          <p:nvPr/>
        </p:nvGrpSpPr>
        <p:grpSpPr bwMode="auto">
          <a:xfrm>
            <a:off x="8510954" y="1189142"/>
            <a:ext cx="3321537" cy="4800601"/>
            <a:chOff x="4441895" y="1347668"/>
            <a:chExt cx="1771200" cy="36001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B634E6-B2D2-496B-B326-18205C70AA8F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98B4C236-2935-46EF-A831-84B137D09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108578F-5A80-40E1-9FF1-EF68708DC49A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9A4AD4F-2AD2-4A62-90E1-2020626DDFF3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7C8C041-7D71-44AA-979D-56468A11BE37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A00141-EC77-4428-93C9-89BA300267A3}"/>
              </a:ext>
            </a:extLst>
          </p:cNvPr>
          <p:cNvGrpSpPr>
            <a:grpSpLocks/>
          </p:cNvGrpSpPr>
          <p:nvPr/>
        </p:nvGrpSpPr>
        <p:grpSpPr bwMode="auto">
          <a:xfrm>
            <a:off x="5741378" y="3857465"/>
            <a:ext cx="2492675" cy="1869016"/>
            <a:chOff x="1828154" y="3579862"/>
            <a:chExt cx="2442792" cy="140064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78ABC7B-C790-4F71-8020-2D9C0ED94E22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C6EAAC2F-2922-4422-B3B0-BE10047CD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6395F24A-4186-486F-AC77-523D9E68AD66}"/>
              </a:ext>
            </a:extLst>
          </p:cNvPr>
          <p:cNvSpPr txBox="1"/>
          <p:nvPr/>
        </p:nvSpPr>
        <p:spPr>
          <a:xfrm>
            <a:off x="5874544" y="4011981"/>
            <a:ext cx="2002488" cy="10464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MethodDemo</a:t>
            </a: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main(...)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sum(...)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3252219-6F71-4304-8728-10CAAE540521}"/>
              </a:ext>
            </a:extLst>
          </p:cNvPr>
          <p:cNvSpPr txBox="1"/>
          <p:nvPr/>
        </p:nvSpPr>
        <p:spPr>
          <a:xfrm>
            <a:off x="9017015" y="4417770"/>
            <a:ext cx="2701496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153EFB4D-E5D1-4733-BB2A-DE59C63ABCC8}"/>
              </a:ext>
            </a:extLst>
          </p:cNvPr>
          <p:cNvSpPr txBox="1"/>
          <p:nvPr/>
        </p:nvSpPr>
        <p:spPr>
          <a:xfrm>
            <a:off x="9019626" y="2246993"/>
            <a:ext cx="2638299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01AE76F-5972-440C-8374-65B872DE37C5}"/>
              </a:ext>
            </a:extLst>
          </p:cNvPr>
          <p:cNvSpPr txBox="1"/>
          <p:nvPr/>
        </p:nvSpPr>
        <p:spPr>
          <a:xfrm>
            <a:off x="9069704" y="4605297"/>
            <a:ext cx="2235872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sum(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D29E92D-E43E-4D00-A431-D20FD6A0E178}"/>
              </a:ext>
            </a:extLst>
          </p:cNvPr>
          <p:cNvSpPr txBox="1"/>
          <p:nvPr/>
        </p:nvSpPr>
        <p:spPr>
          <a:xfrm>
            <a:off x="9019626" y="2944725"/>
            <a:ext cx="2057917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28B733D-978A-4510-9B06-94FCD2EB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3" y="5121945"/>
            <a:ext cx="1466850" cy="3905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A50EFCD-97A9-48BC-B28C-6CB8358CBDAB}"/>
              </a:ext>
            </a:extLst>
          </p:cNvPr>
          <p:cNvCxnSpPr>
            <a:cxnSpLocks/>
          </p:cNvCxnSpPr>
          <p:nvPr/>
        </p:nvCxnSpPr>
        <p:spPr>
          <a:xfrm flipH="1" flipV="1">
            <a:off x="10185357" y="2002414"/>
            <a:ext cx="232551" cy="2788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FA261EA-87CF-4417-A68C-477E791793D1}"/>
              </a:ext>
            </a:extLst>
          </p:cNvPr>
          <p:cNvCxnSpPr>
            <a:cxnSpLocks/>
          </p:cNvCxnSpPr>
          <p:nvPr/>
        </p:nvCxnSpPr>
        <p:spPr>
          <a:xfrm flipV="1">
            <a:off x="10736299" y="2002414"/>
            <a:ext cx="155460" cy="2791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5F24B9B-72DB-4094-A837-87877411A51A}"/>
              </a:ext>
            </a:extLst>
          </p:cNvPr>
          <p:cNvCxnSpPr>
            <a:cxnSpLocks/>
          </p:cNvCxnSpPr>
          <p:nvPr/>
        </p:nvCxnSpPr>
        <p:spPr>
          <a:xfrm flipH="1">
            <a:off x="9268166" y="2068159"/>
            <a:ext cx="872827" cy="304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F2B7844-2F41-4483-9146-C5DD28B5FA48}"/>
              </a:ext>
            </a:extLst>
          </p:cNvPr>
          <p:cNvCxnSpPr>
            <a:cxnSpLocks/>
          </p:cNvCxnSpPr>
          <p:nvPr/>
        </p:nvCxnSpPr>
        <p:spPr>
          <a:xfrm>
            <a:off x="10936123" y="2076308"/>
            <a:ext cx="407709" cy="419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093E13B-EA6C-4D18-B7E9-AD21FE1BF13A}"/>
              </a:ext>
            </a:extLst>
          </p:cNvPr>
          <p:cNvSpPr txBox="1"/>
          <p:nvPr/>
        </p:nvSpPr>
        <p:spPr>
          <a:xfrm>
            <a:off x="9800647" y="3318777"/>
            <a:ext cx="558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A799316-02BF-462A-8340-F4A2184A1353}"/>
              </a:ext>
            </a:extLst>
          </p:cNvPr>
          <p:cNvCxnSpPr>
            <a:cxnSpLocks/>
          </p:cNvCxnSpPr>
          <p:nvPr/>
        </p:nvCxnSpPr>
        <p:spPr>
          <a:xfrm flipH="1">
            <a:off x="2107543" y="5109864"/>
            <a:ext cx="7035938" cy="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B0B341F-78BE-4398-A63E-0B5C3FAEB12D}"/>
              </a:ext>
            </a:extLst>
          </p:cNvPr>
          <p:cNvSpPr txBox="1"/>
          <p:nvPr/>
        </p:nvSpPr>
        <p:spPr>
          <a:xfrm>
            <a:off x="8733772" y="1844627"/>
            <a:ext cx="3018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... int </a:t>
            </a: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sum(int a , int b)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1E69C74-24A0-44D1-89AA-34404D051694}"/>
              </a:ext>
            </a:extLst>
          </p:cNvPr>
          <p:cNvSpPr txBox="1"/>
          <p:nvPr/>
        </p:nvSpPr>
        <p:spPr>
          <a:xfrm>
            <a:off x="9069704" y="2233853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a</a:t>
            </a:r>
            <a:endParaRPr lang="zh-CN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C4CB9F1-C0AA-4F01-A1F3-B1D4F5E8097C}"/>
              </a:ext>
            </a:extLst>
          </p:cNvPr>
          <p:cNvSpPr/>
          <p:nvPr/>
        </p:nvSpPr>
        <p:spPr>
          <a:xfrm>
            <a:off x="9076858" y="2495366"/>
            <a:ext cx="477523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34927C-C2FB-4E02-8E01-865815E610CB}"/>
              </a:ext>
            </a:extLst>
          </p:cNvPr>
          <p:cNvSpPr txBox="1"/>
          <p:nvPr/>
        </p:nvSpPr>
        <p:spPr>
          <a:xfrm>
            <a:off x="11294193" y="2260247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b</a:t>
            </a:r>
            <a:endParaRPr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9D6AE39-442E-4781-85D8-5D10D054CEEE}"/>
              </a:ext>
            </a:extLst>
          </p:cNvPr>
          <p:cNvSpPr/>
          <p:nvPr/>
        </p:nvSpPr>
        <p:spPr>
          <a:xfrm>
            <a:off x="11012413" y="2525394"/>
            <a:ext cx="571226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8EDBB7C-F724-4963-A86D-3BFF2C693D54}"/>
              </a:ext>
            </a:extLst>
          </p:cNvPr>
          <p:cNvSpPr txBox="1"/>
          <p:nvPr/>
        </p:nvSpPr>
        <p:spPr>
          <a:xfrm>
            <a:off x="9102598" y="2494684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16E0707-F098-417E-B896-830F9CD62D2D}"/>
              </a:ext>
            </a:extLst>
          </p:cNvPr>
          <p:cNvSpPr txBox="1"/>
          <p:nvPr/>
        </p:nvSpPr>
        <p:spPr>
          <a:xfrm>
            <a:off x="11052275" y="2513518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5FA520A-7BD8-4BAA-ABBC-EA8B148F4D94}"/>
              </a:ext>
            </a:extLst>
          </p:cNvPr>
          <p:cNvSpPr txBox="1"/>
          <p:nvPr/>
        </p:nvSpPr>
        <p:spPr>
          <a:xfrm>
            <a:off x="8935841" y="4042743"/>
            <a:ext cx="902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154972B-E383-4776-95AB-C7A60C046CCF}"/>
              </a:ext>
            </a:extLst>
          </p:cNvPr>
          <p:cNvSpPr txBox="1"/>
          <p:nvPr/>
        </p:nvSpPr>
        <p:spPr>
          <a:xfrm>
            <a:off x="9092296" y="4951858"/>
            <a:ext cx="220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AB918DC-565A-43A9-ACB9-B60987691CB6}"/>
              </a:ext>
            </a:extLst>
          </p:cNvPr>
          <p:cNvSpPr txBox="1"/>
          <p:nvPr/>
        </p:nvSpPr>
        <p:spPr>
          <a:xfrm>
            <a:off x="9034164" y="3239061"/>
            <a:ext cx="961142" cy="34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c;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16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02786 0.179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  <p:bldP spid="31" grpId="0" animBg="1"/>
      <p:bldP spid="31" grpId="2" animBg="1"/>
      <p:bldP spid="32" grpId="0" build="allAtOnce"/>
      <p:bldP spid="33" grpId="1" build="allAtOnce"/>
      <p:bldP spid="42" grpId="0"/>
      <p:bldP spid="42" grpId="1"/>
      <p:bldP spid="42" grpId="2"/>
      <p:bldP spid="50" grpId="0"/>
      <p:bldP spid="50" grpId="2"/>
      <p:bldP spid="63" grpId="0"/>
      <p:bldP spid="63" grpId="2"/>
      <p:bldP spid="64" grpId="0" animBg="1"/>
      <p:bldP spid="64" grpId="2" animBg="1"/>
      <p:bldP spid="67" grpId="0"/>
      <p:bldP spid="67" grpId="2"/>
      <p:bldP spid="68" grpId="0" animBg="1"/>
      <p:bldP spid="68" grpId="2" animBg="1"/>
      <p:bldP spid="82" grpId="0"/>
      <p:bldP spid="82" grpId="2"/>
      <p:bldP spid="83" grpId="0"/>
      <p:bldP spid="83" grpId="2"/>
      <p:bldP spid="85" grpId="0"/>
      <p:bldP spid="85" grpId="1"/>
      <p:bldP spid="88" grpId="0" build="allAtOnce"/>
      <p:bldP spid="90" grpI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584490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方法在计算机中的执行原理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2A7BBDF-3E6E-4196-B51C-8FFBDC1C1EA3}"/>
              </a:ext>
            </a:extLst>
          </p:cNvPr>
          <p:cNvSpPr txBox="1"/>
          <p:nvPr/>
        </p:nvSpPr>
        <p:spPr>
          <a:xfrm>
            <a:off x="786556" y="1811094"/>
            <a:ext cx="3960093" cy="43396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Demo2Method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吃饭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睡觉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06840C-CEA2-4B04-B7DA-54D262FBA745}"/>
              </a:ext>
            </a:extLst>
          </p:cNvPr>
          <p:cNvGrpSpPr>
            <a:grpSpLocks/>
          </p:cNvGrpSpPr>
          <p:nvPr/>
        </p:nvGrpSpPr>
        <p:grpSpPr bwMode="auto">
          <a:xfrm>
            <a:off x="9133959" y="1440402"/>
            <a:ext cx="2360083" cy="4800601"/>
            <a:chOff x="4441895" y="1347668"/>
            <a:chExt cx="1771200" cy="360017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21D8AF-9EB3-44C1-A21D-5A757F2B077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6081208B-0DAA-4295-949F-554862BE9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2B6C2E3-9C62-4202-9DEB-0CCEDC2BDDB9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EEE24F-9263-41C1-8B73-51C9E2143C9C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964B073-81AA-4723-B3C4-543A720FFEEB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84F89D-882B-433A-82CB-0AB76E2E2131}"/>
              </a:ext>
            </a:extLst>
          </p:cNvPr>
          <p:cNvGrpSpPr>
            <a:grpSpLocks/>
          </p:cNvGrpSpPr>
          <p:nvPr/>
        </p:nvGrpSpPr>
        <p:grpSpPr bwMode="auto">
          <a:xfrm>
            <a:off x="5784850" y="4326844"/>
            <a:ext cx="2816339" cy="1869016"/>
            <a:chOff x="1828154" y="3579862"/>
            <a:chExt cx="2442792" cy="14006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6FB589B-2A29-48EB-B41A-FFD82DAAE0AC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AF467C97-11DC-42BE-93AA-41DB44940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825EBF75-B9AD-4D5B-AD3C-463977250A3D}"/>
              </a:ext>
            </a:extLst>
          </p:cNvPr>
          <p:cNvSpPr txBox="1"/>
          <p:nvPr/>
        </p:nvSpPr>
        <p:spPr>
          <a:xfrm>
            <a:off x="5918043" y="4417355"/>
            <a:ext cx="2522307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Demo2Method.class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309C9EF5-AFF1-4513-B4DF-DE440329B07A}"/>
              </a:ext>
            </a:extLst>
          </p:cNvPr>
          <p:cNvSpPr txBox="1"/>
          <p:nvPr/>
        </p:nvSpPr>
        <p:spPr>
          <a:xfrm>
            <a:off x="9217234" y="4813569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1EA57-938B-48A1-84E7-D9F8BA8A01DE}"/>
              </a:ext>
            </a:extLst>
          </p:cNvPr>
          <p:cNvSpPr txBox="1"/>
          <p:nvPr/>
        </p:nvSpPr>
        <p:spPr>
          <a:xfrm>
            <a:off x="9242406" y="5172745"/>
            <a:ext cx="216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DEC2683C-DA38-4E3F-B619-CB207054D0AD}"/>
              </a:ext>
            </a:extLst>
          </p:cNvPr>
          <p:cNvSpPr txBox="1"/>
          <p:nvPr/>
        </p:nvSpPr>
        <p:spPr>
          <a:xfrm>
            <a:off x="9203113" y="3153147"/>
            <a:ext cx="2221773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400317-0F78-428A-AE59-7BA485313FB2}"/>
              </a:ext>
            </a:extLst>
          </p:cNvPr>
          <p:cNvSpPr txBox="1"/>
          <p:nvPr/>
        </p:nvSpPr>
        <p:spPr>
          <a:xfrm>
            <a:off x="9232745" y="3956152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C3FF25-2F51-4F2F-B1A4-CC003D4BC22A}"/>
              </a:ext>
            </a:extLst>
          </p:cNvPr>
          <p:cNvSpPr txBox="1"/>
          <p:nvPr/>
        </p:nvSpPr>
        <p:spPr>
          <a:xfrm>
            <a:off x="9232744" y="3610028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5E6CFA-E650-4AD6-9C03-AB1A84BD365D}"/>
              </a:ext>
            </a:extLst>
          </p:cNvPr>
          <p:cNvSpPr txBox="1"/>
          <p:nvPr/>
        </p:nvSpPr>
        <p:spPr>
          <a:xfrm>
            <a:off x="9241213" y="4326844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sleep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9F9661-7543-4B6D-9978-25D842E2BFDB}"/>
              </a:ext>
            </a:extLst>
          </p:cNvPr>
          <p:cNvSpPr/>
          <p:nvPr/>
        </p:nvSpPr>
        <p:spPr>
          <a:xfrm>
            <a:off x="786556" y="3017586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A6A58C18-271D-4D5C-9DBB-22A56DC7EDB0}"/>
              </a:ext>
            </a:extLst>
          </p:cNvPr>
          <p:cNvSpPr txBox="1"/>
          <p:nvPr/>
        </p:nvSpPr>
        <p:spPr>
          <a:xfrm>
            <a:off x="9203113" y="2245456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A0FAD9-3D88-44D4-8091-4936F7491B91}"/>
              </a:ext>
            </a:extLst>
          </p:cNvPr>
          <p:cNvSpPr txBox="1"/>
          <p:nvPr/>
        </p:nvSpPr>
        <p:spPr>
          <a:xfrm>
            <a:off x="9187544" y="2635875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877FB9-D07A-4F22-ABC2-75203D9CC8C1}"/>
              </a:ext>
            </a:extLst>
          </p:cNvPr>
          <p:cNvSpPr/>
          <p:nvPr/>
        </p:nvSpPr>
        <p:spPr>
          <a:xfrm>
            <a:off x="786553" y="3405404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0F3CDB-B178-487D-8680-3F9C1956A628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342AB2-1416-4776-BBC9-306441CB910A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D88061D7-37D5-462E-A2F1-2F67A4711E05}"/>
              </a:ext>
            </a:extLst>
          </p:cNvPr>
          <p:cNvSpPr txBox="1"/>
          <p:nvPr/>
        </p:nvSpPr>
        <p:spPr>
          <a:xfrm>
            <a:off x="9203113" y="2247572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978B04-72E6-49D1-A2A7-9A29DA3FAE17}"/>
              </a:ext>
            </a:extLst>
          </p:cNvPr>
          <p:cNvSpPr txBox="1"/>
          <p:nvPr/>
        </p:nvSpPr>
        <p:spPr>
          <a:xfrm>
            <a:off x="9187544" y="2637991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睡觉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21A12-255E-453B-962F-06167DC344D3}"/>
              </a:ext>
            </a:extLst>
          </p:cNvPr>
          <p:cNvSpPr/>
          <p:nvPr/>
        </p:nvSpPr>
        <p:spPr>
          <a:xfrm>
            <a:off x="778077" y="3795960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81225FF-62C4-464C-BE1F-BC3C370A00EF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睡觉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0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5" grpId="1" animBg="1"/>
      <p:bldP spid="5" grpId="0"/>
      <p:bldP spid="5" grpId="1"/>
      <p:bldP spid="52" grpId="0" animBg="1"/>
      <p:bldP spid="52" grpId="1" animBg="1"/>
      <p:bldP spid="6" grpId="0"/>
      <p:bldP spid="6" grpId="1"/>
      <p:bldP spid="34" grpId="0"/>
      <p:bldP spid="34" grpId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2" grpId="0"/>
      <p:bldP spid="32" grpId="1"/>
      <p:bldP spid="42" grpId="0" animBg="1"/>
      <p:bldP spid="42" grpId="1" animBg="1"/>
      <p:bldP spid="50" grpId="0" animBg="1"/>
      <p:bldP spid="39" grpId="0" animBg="1"/>
      <p:bldP spid="43" grpId="0" animBg="1"/>
      <p:bldP spid="43" grpId="1" animBg="1"/>
      <p:bldP spid="44" grpId="0"/>
      <p:bldP spid="44" grpId="1"/>
      <p:bldP spid="45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2023" y="2548954"/>
            <a:ext cx="5763853" cy="176009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、方法的运行区域在哪里？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、栈有什么特点？方法为什么要在栈中运行自己？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先进后出。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保证一个方法调用完另一个方法后，可以回来。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8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引用类型的参数传递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补充知识：在方法中单独使用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49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47420A0-C265-48A8-9D42-E696551EE672}"/>
              </a:ext>
            </a:extLst>
          </p:cNvPr>
          <p:cNvSpPr txBox="1"/>
          <p:nvPr/>
        </p:nvSpPr>
        <p:spPr>
          <a:xfrm>
            <a:off x="503251" y="1059836"/>
            <a:ext cx="10293703" cy="205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的参数传递机制都是：值传递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所谓值传递：指的是在传输实参给方法的形参的时候，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传输的是实参变量中存储的值的副本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在方法内部定义的变量。     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形参：定义方法时“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”中所声明的参数。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BFAD01-2ED9-450D-85E0-43D18ECA812A}"/>
              </a:ext>
            </a:extLst>
          </p:cNvPr>
          <p:cNvSpPr txBox="1"/>
          <p:nvPr/>
        </p:nvSpPr>
        <p:spPr>
          <a:xfrm>
            <a:off x="966867" y="3404586"/>
            <a:ext cx="4683235" cy="29661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MethodDemo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82AFD8-5D73-397A-743E-8DA224E57166}"/>
              </a:ext>
            </a:extLst>
          </p:cNvPr>
          <p:cNvSpPr txBox="1"/>
          <p:nvPr/>
        </p:nvSpPr>
        <p:spPr>
          <a:xfrm>
            <a:off x="5984230" y="3404585"/>
            <a:ext cx="4683235" cy="29661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MethodDemo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FBFAD01-2ED9-450D-85E0-43D18ECA812A}"/>
              </a:ext>
            </a:extLst>
          </p:cNvPr>
          <p:cNvSpPr txBox="1"/>
          <p:nvPr/>
        </p:nvSpPr>
        <p:spPr>
          <a:xfrm>
            <a:off x="478547" y="2092404"/>
            <a:ext cx="3983063" cy="366363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F764DC-CE99-49F2-B880-4A41A3E84356}"/>
              </a:ext>
            </a:extLst>
          </p:cNvPr>
          <p:cNvGrpSpPr>
            <a:grpSpLocks/>
          </p:cNvGrpSpPr>
          <p:nvPr/>
        </p:nvGrpSpPr>
        <p:grpSpPr bwMode="auto">
          <a:xfrm>
            <a:off x="7356331" y="1158145"/>
            <a:ext cx="3321537" cy="4800601"/>
            <a:chOff x="4441895" y="1347668"/>
            <a:chExt cx="1771200" cy="360017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0C4AC56-A165-4EBD-99EA-A36AC606647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827D5AD-520F-43F0-AF71-E7BFBB16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F91163-86E5-4B56-A21D-A7CFD9AB224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4233CE-0D37-4823-BA71-7E878D03927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2BBFEF2-04CD-4D6D-BA49-951340BC7DF8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C63EFE-1C2B-49AC-A107-4F71D7877354}"/>
              </a:ext>
            </a:extLst>
          </p:cNvPr>
          <p:cNvGrpSpPr>
            <a:grpSpLocks/>
          </p:cNvGrpSpPr>
          <p:nvPr/>
        </p:nvGrpSpPr>
        <p:grpSpPr bwMode="auto">
          <a:xfrm>
            <a:off x="4576642" y="3616031"/>
            <a:ext cx="2492675" cy="1869016"/>
            <a:chOff x="1828154" y="3579862"/>
            <a:chExt cx="2442792" cy="140064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259BE9-E9A3-46C7-8653-34973C9685E8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3BC74503-A162-4E07-B30D-975922EA1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A8958C07-5658-4B9D-A1C1-ECFA796744C7}"/>
              </a:ext>
            </a:extLst>
          </p:cNvPr>
          <p:cNvSpPr txBox="1"/>
          <p:nvPr/>
        </p:nvSpPr>
        <p:spPr>
          <a:xfrm>
            <a:off x="4720798" y="3931148"/>
            <a:ext cx="2002488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5814A8-503E-4B91-A2FE-9E17A22A2752}"/>
              </a:ext>
            </a:extLst>
          </p:cNvPr>
          <p:cNvSpPr txBox="1"/>
          <p:nvPr/>
        </p:nvSpPr>
        <p:spPr>
          <a:xfrm>
            <a:off x="7792742" y="4091379"/>
            <a:ext cx="249888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1700CC-9E18-4BF4-A1D7-F9DCE154A3EF}"/>
              </a:ext>
            </a:extLst>
          </p:cNvPr>
          <p:cNvSpPr txBox="1"/>
          <p:nvPr/>
        </p:nvSpPr>
        <p:spPr>
          <a:xfrm>
            <a:off x="7807248" y="4244721"/>
            <a:ext cx="2235872" cy="89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a =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 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sout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(a)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837B2B9-8CCF-47DA-91DF-DC2B2344227B}"/>
              </a:ext>
            </a:extLst>
          </p:cNvPr>
          <p:cNvSpPr txBox="1"/>
          <p:nvPr/>
        </p:nvSpPr>
        <p:spPr>
          <a:xfrm>
            <a:off x="7772489" y="2202569"/>
            <a:ext cx="2519136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36033B-5113-4272-B37A-0080058376DC}"/>
              </a:ext>
            </a:extLst>
          </p:cNvPr>
          <p:cNvSpPr txBox="1"/>
          <p:nvPr/>
        </p:nvSpPr>
        <p:spPr>
          <a:xfrm>
            <a:off x="7688028" y="1771202"/>
            <a:ext cx="216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8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87788E-B9C5-49CA-9134-4C4DAA757016}"/>
              </a:ext>
            </a:extLst>
          </p:cNvPr>
          <p:cNvSpPr txBox="1"/>
          <p:nvPr/>
        </p:nvSpPr>
        <p:spPr>
          <a:xfrm>
            <a:off x="7678823" y="3739554"/>
            <a:ext cx="1324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3A7C42-44E0-4B58-B12C-12047CD3D205}"/>
              </a:ext>
            </a:extLst>
          </p:cNvPr>
          <p:cNvSpPr/>
          <p:nvPr/>
        </p:nvSpPr>
        <p:spPr>
          <a:xfrm>
            <a:off x="8182119" y="2269783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10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E62773-4F26-42E2-9B0E-5EA17560E70E}"/>
              </a:ext>
            </a:extLst>
          </p:cNvPr>
          <p:cNvSpPr txBox="1"/>
          <p:nvPr/>
        </p:nvSpPr>
        <p:spPr>
          <a:xfrm>
            <a:off x="8783959" y="2218178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FC86EA-5311-47B3-A36A-0D58536B4195}"/>
              </a:ext>
            </a:extLst>
          </p:cNvPr>
          <p:cNvCxnSpPr>
            <a:cxnSpLocks/>
          </p:cNvCxnSpPr>
          <p:nvPr/>
        </p:nvCxnSpPr>
        <p:spPr>
          <a:xfrm flipV="1">
            <a:off x="8626242" y="2046237"/>
            <a:ext cx="967242" cy="2645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0170586-9981-4E92-8F1A-AD4939C77EE1}"/>
              </a:ext>
            </a:extLst>
          </p:cNvPr>
          <p:cNvCxnSpPr>
            <a:cxnSpLocks/>
          </p:cNvCxnSpPr>
          <p:nvPr/>
        </p:nvCxnSpPr>
        <p:spPr>
          <a:xfrm flipH="1">
            <a:off x="8925184" y="2079808"/>
            <a:ext cx="638783" cy="214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12B366-7968-4881-9D56-8077B1FB0C4C}"/>
              </a:ext>
            </a:extLst>
          </p:cNvPr>
          <p:cNvSpPr txBox="1"/>
          <p:nvPr/>
        </p:nvSpPr>
        <p:spPr>
          <a:xfrm>
            <a:off x="7763001" y="3076641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1146EB9-7BCD-4D4E-ADE9-5E4FB29FDA3B}"/>
              </a:ext>
            </a:extLst>
          </p:cNvPr>
          <p:cNvSpPr/>
          <p:nvPr/>
        </p:nvSpPr>
        <p:spPr>
          <a:xfrm>
            <a:off x="8191607" y="2276959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20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E6252D-622A-46C4-95CF-8F7A3FFEF27C}"/>
              </a:ext>
            </a:extLst>
          </p:cNvPr>
          <p:cNvSpPr txBox="1"/>
          <p:nvPr/>
        </p:nvSpPr>
        <p:spPr>
          <a:xfrm>
            <a:off x="369197" y="1190642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基本类型的参数传递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F5B03F-CC22-4B67-A0B2-417417A75F57}"/>
              </a:ext>
            </a:extLst>
          </p:cNvPr>
          <p:cNvSpPr txBox="1"/>
          <p:nvPr/>
        </p:nvSpPr>
        <p:spPr>
          <a:xfrm>
            <a:off x="7759470" y="2584469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4A3B673-56D3-4C0B-B233-1662840044D8}"/>
              </a:ext>
            </a:extLst>
          </p:cNvPr>
          <p:cNvCxnSpPr>
            <a:cxnSpLocks/>
          </p:cNvCxnSpPr>
          <p:nvPr/>
        </p:nvCxnSpPr>
        <p:spPr>
          <a:xfrm flipH="1">
            <a:off x="6723016" y="2718948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E7FA0DB-B57A-43D3-A287-E061473062A6}"/>
              </a:ext>
            </a:extLst>
          </p:cNvPr>
          <p:cNvSpPr txBox="1"/>
          <p:nvPr/>
        </p:nvSpPr>
        <p:spPr>
          <a:xfrm>
            <a:off x="6273650" y="2548711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CBFD350-BD33-4845-B65F-AC2EF7648BF7}"/>
              </a:ext>
            </a:extLst>
          </p:cNvPr>
          <p:cNvCxnSpPr>
            <a:cxnSpLocks/>
          </p:cNvCxnSpPr>
          <p:nvPr/>
        </p:nvCxnSpPr>
        <p:spPr>
          <a:xfrm flipH="1">
            <a:off x="6723016" y="3235977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E028409-8F9A-40F3-8482-75A0EA3BB032}"/>
              </a:ext>
            </a:extLst>
          </p:cNvPr>
          <p:cNvSpPr txBox="1"/>
          <p:nvPr/>
        </p:nvSpPr>
        <p:spPr>
          <a:xfrm>
            <a:off x="6289806" y="3030474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FF8C68F-36DF-41FB-B757-58D00A5295FC}"/>
              </a:ext>
            </a:extLst>
          </p:cNvPr>
          <p:cNvSpPr txBox="1"/>
          <p:nvPr/>
        </p:nvSpPr>
        <p:spPr>
          <a:xfrm>
            <a:off x="5807360" y="5765280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FE74177-DAC8-44AF-93C8-9F48FC45D142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341157" y="5052607"/>
            <a:ext cx="1524410" cy="89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0" grpId="0" uiExpand="1" build="allAtOnce"/>
      <p:bldP spid="21" grpId="0" animBg="1"/>
      <p:bldP spid="21" grpId="1" uiExpand="1" build="allAtOnce" animBg="1"/>
      <p:bldP spid="23" grpId="0"/>
      <p:bldP spid="23" grpId="1"/>
      <p:bldP spid="24" grpId="0"/>
      <p:bldP spid="24" grpId="1"/>
      <p:bldP spid="4" grpId="0" animBg="1"/>
      <p:bldP spid="4" grpId="1" animBg="1"/>
      <p:bldP spid="5" grpId="0"/>
      <p:bldP spid="5" grpId="1"/>
      <p:bldP spid="32" grpId="0"/>
      <p:bldP spid="32" grpId="1"/>
      <p:bldP spid="33" grpId="0" animBg="1"/>
      <p:bldP spid="33" grpId="1" animBg="1"/>
      <p:bldP spid="27" grpId="0"/>
      <p:bldP spid="27" grpId="1"/>
      <p:bldP spid="30" grpId="0"/>
      <p:bldP spid="30" grpId="1"/>
      <p:bldP spid="34" grpId="0"/>
      <p:bldP spid="34" grpId="1"/>
      <p:bldP spid="35" grpId="0"/>
      <p:bldP spid="3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9515" y="1716380"/>
            <a:ext cx="5389685" cy="445770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Java</a:t>
            </a:r>
            <a:r>
              <a:rPr kumimoji="1" lang="zh-CN" altLang="en-US" sz="1600" dirty="0">
                <a:latin typeface="Consolas" panose="020B0609020204030204" pitchFamily="49" charset="0"/>
              </a:rPr>
              <a:t>的参数传递机制是什么样的？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值传递，传输的是实参存储的值的副本。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实参：在方法内部定义的变量。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形参：以方法为例，就是方法定义时的变量。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</a:t>
            </a: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类型的参数传递</a:t>
            </a:r>
            <a:endParaRPr kumimoji="1" lang="en-US" altLang="zh-CN" sz="18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95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- Debug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77C04-F5AD-7BE3-8B42-53CE87FE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80" y="1995949"/>
            <a:ext cx="4692200" cy="159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01ADCE-437F-9514-FD0D-9C8A79BE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5" y="2192595"/>
            <a:ext cx="4712138" cy="3055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A8677A-B608-19DC-D648-291DBCC34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04" y="3946805"/>
            <a:ext cx="4712138" cy="16401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01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5">
            <a:extLst>
              <a:ext uri="{FF2B5EF4-FFF2-40B4-BE49-F238E27FC236}">
                <a16:creationId xmlns:a16="http://schemas.microsoft.com/office/drawing/2014/main" id="{F445757F-FDE9-4007-9FBD-36AA82E228D1}"/>
              </a:ext>
            </a:extLst>
          </p:cNvPr>
          <p:cNvGrpSpPr>
            <a:grpSpLocks/>
          </p:cNvGrpSpPr>
          <p:nvPr/>
        </p:nvGrpSpPr>
        <p:grpSpPr bwMode="auto">
          <a:xfrm>
            <a:off x="9111117" y="1564290"/>
            <a:ext cx="2727630" cy="4774104"/>
            <a:chOff x="6535074" y="1507103"/>
            <a:chExt cx="2398614" cy="359299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6A6E902-4F56-45C2-9F56-1317DCA49796}"/>
                </a:ext>
              </a:extLst>
            </p:cNvPr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36" name="TextBox 2">
              <a:extLst>
                <a:ext uri="{FF2B5EF4-FFF2-40B4-BE49-F238E27FC236}">
                  <a16:creationId xmlns:a16="http://schemas.microsoft.com/office/drawing/2014/main" id="{43EB4D0C-AAC1-452F-918F-ABABF9791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6700" y="4386403"/>
              <a:ext cx="936625" cy="38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AA309364-DE69-4DB7-ACD1-F37D4952E230}"/>
              </a:ext>
            </a:extLst>
          </p:cNvPr>
          <p:cNvSpPr/>
          <p:nvPr/>
        </p:nvSpPr>
        <p:spPr>
          <a:xfrm>
            <a:off x="10149779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C63EFE-1C2B-49AC-A107-4F71D7877354}"/>
              </a:ext>
            </a:extLst>
          </p:cNvPr>
          <p:cNvGrpSpPr>
            <a:grpSpLocks/>
          </p:cNvGrpSpPr>
          <p:nvPr/>
        </p:nvGrpSpPr>
        <p:grpSpPr bwMode="auto">
          <a:xfrm>
            <a:off x="697844" y="5477456"/>
            <a:ext cx="4236096" cy="1224778"/>
            <a:chOff x="-765218" y="3985334"/>
            <a:chExt cx="3584717" cy="140064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259BE9-E9A3-46C7-8653-34973C9685E8}"/>
                </a:ext>
              </a:extLst>
            </p:cNvPr>
            <p:cNvSpPr/>
            <p:nvPr/>
          </p:nvSpPr>
          <p:spPr bwMode="auto">
            <a:xfrm>
              <a:off x="-47849" y="3985334"/>
              <a:ext cx="286734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3BC74503-A162-4E07-B30D-975922EA1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5218" y="4231902"/>
              <a:ext cx="2614564" cy="66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A8958C07-5658-4B9D-A1C1-ECFA796744C7}"/>
              </a:ext>
            </a:extLst>
          </p:cNvPr>
          <p:cNvSpPr txBox="1"/>
          <p:nvPr/>
        </p:nvSpPr>
        <p:spPr>
          <a:xfrm>
            <a:off x="2957439" y="5582014"/>
            <a:ext cx="1698351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MethodDemo2.class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83069600-2CED-4806-AF5F-7A7139928DEE}"/>
              </a:ext>
            </a:extLst>
          </p:cNvPr>
          <p:cNvSpPr txBox="1"/>
          <p:nvPr/>
        </p:nvSpPr>
        <p:spPr>
          <a:xfrm>
            <a:off x="489335" y="1832312"/>
            <a:ext cx="4630640" cy="33660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MethodDemo2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int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[]{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 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“</a:t>
            </a:r>
            <a:r>
              <a:rPr lang="en-US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main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arrs){</a:t>
            </a:r>
            <a:endParaRPr lang="en-US" altLang="zh-CN" sz="11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</a:t>
            </a:r>
            <a:r>
              <a:rPr lang="en-US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arrs[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en-US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</a:t>
            </a:r>
            <a:r>
              <a:rPr lang="en-US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40A3072-8B88-4A4E-81DF-297497B52E61}"/>
              </a:ext>
            </a:extLst>
          </p:cNvPr>
          <p:cNvGrpSpPr>
            <a:grpSpLocks/>
          </p:cNvGrpSpPr>
          <p:nvPr/>
        </p:nvGrpSpPr>
        <p:grpSpPr bwMode="auto">
          <a:xfrm>
            <a:off x="5669254" y="1553159"/>
            <a:ext cx="3135787" cy="4800601"/>
            <a:chOff x="4441895" y="1347668"/>
            <a:chExt cx="1771200" cy="360017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E304E8-F4C8-4CF1-BB89-86918833D4FB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9C1D851E-35DD-4D5D-BA7C-5591798A5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854" y="4486973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368A6A2-0FD0-4F96-989C-961A25FBE894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BE807B-BBDB-4F73-98DA-22ACE498E9A8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E6483B4-A894-4BAD-AA1C-014BBD6BCE96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0D703F09-B7A8-4A92-94FE-FD5D0B88BCBF}"/>
              </a:ext>
            </a:extLst>
          </p:cNvPr>
          <p:cNvSpPr txBox="1"/>
          <p:nvPr/>
        </p:nvSpPr>
        <p:spPr>
          <a:xfrm>
            <a:off x="6105665" y="4486393"/>
            <a:ext cx="234465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488EB26-6A34-410A-8E45-9131F0B78F98}"/>
              </a:ext>
            </a:extLst>
          </p:cNvPr>
          <p:cNvSpPr txBox="1"/>
          <p:nvPr/>
        </p:nvSpPr>
        <p:spPr>
          <a:xfrm>
            <a:off x="6113457" y="2176562"/>
            <a:ext cx="2353818" cy="20016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EAB92CF-4B03-4888-8C91-2F3FF6B8230A}"/>
              </a:ext>
            </a:extLst>
          </p:cNvPr>
          <p:cNvSpPr/>
          <p:nvPr/>
        </p:nvSpPr>
        <p:spPr>
          <a:xfrm>
            <a:off x="10146651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536FED9-B994-42D3-A703-AF12214584C2}"/>
              </a:ext>
            </a:extLst>
          </p:cNvPr>
          <p:cNvSpPr/>
          <p:nvPr/>
        </p:nvSpPr>
        <p:spPr>
          <a:xfrm>
            <a:off x="9659778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345EAE-80C1-4F5F-B3EE-B8E6224F15FA}"/>
              </a:ext>
            </a:extLst>
          </p:cNvPr>
          <p:cNvSpPr/>
          <p:nvPr/>
        </p:nvSpPr>
        <p:spPr>
          <a:xfrm>
            <a:off x="10640842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1F38E3-55C5-4518-B6AC-A553E9442F8D}"/>
              </a:ext>
            </a:extLst>
          </p:cNvPr>
          <p:cNvSpPr txBox="1"/>
          <p:nvPr/>
        </p:nvSpPr>
        <p:spPr>
          <a:xfrm>
            <a:off x="5989650" y="4168508"/>
            <a:ext cx="141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AF4D21D-19D3-459A-9EE2-C201F8289704}"/>
              </a:ext>
            </a:extLst>
          </p:cNvPr>
          <p:cNvSpPr txBox="1"/>
          <p:nvPr/>
        </p:nvSpPr>
        <p:spPr>
          <a:xfrm>
            <a:off x="5983647" y="1844471"/>
            <a:ext cx="233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int[]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arrs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C5EFA28-4852-479E-AD1C-7B3AED1E02DE}"/>
              </a:ext>
            </a:extLst>
          </p:cNvPr>
          <p:cNvSpPr txBox="1"/>
          <p:nvPr/>
        </p:nvSpPr>
        <p:spPr>
          <a:xfrm>
            <a:off x="6119751" y="4497445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57D5A8DA-80FE-4D43-BE95-2EB262AA0160}"/>
              </a:ext>
            </a:extLst>
          </p:cNvPr>
          <p:cNvSpPr txBox="1"/>
          <p:nvPr/>
        </p:nvSpPr>
        <p:spPr>
          <a:xfrm>
            <a:off x="6254479" y="4766757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523AAE-D7A6-4702-AA3E-7DE8B0A8028E}"/>
              </a:ext>
            </a:extLst>
          </p:cNvPr>
          <p:cNvSpPr txBox="1"/>
          <p:nvPr/>
        </p:nvSpPr>
        <p:spPr>
          <a:xfrm>
            <a:off x="9561967" y="2225676"/>
            <a:ext cx="115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5B841E-675D-4F7B-9BBA-4B61CE4185B2}"/>
              </a:ext>
            </a:extLst>
          </p:cNvPr>
          <p:cNvSpPr txBox="1"/>
          <p:nvPr/>
        </p:nvSpPr>
        <p:spPr>
          <a:xfrm>
            <a:off x="9708295" y="3199272"/>
            <a:ext cx="141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0         1         2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E386092-EE2C-42FE-ADB6-E0BD4E833128}"/>
              </a:ext>
            </a:extLst>
          </p:cNvPr>
          <p:cNvSpPr txBox="1"/>
          <p:nvPr/>
        </p:nvSpPr>
        <p:spPr>
          <a:xfrm>
            <a:off x="6172574" y="5083823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DBBC270-62FD-4DC1-984B-A6EFCC4A0EF1}"/>
              </a:ext>
            </a:extLst>
          </p:cNvPr>
          <p:cNvSpPr txBox="1"/>
          <p:nvPr/>
        </p:nvSpPr>
        <p:spPr>
          <a:xfrm>
            <a:off x="6194979" y="5338097"/>
            <a:ext cx="1328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499223-6391-4616-9127-83C3E64C7AF3}"/>
              </a:ext>
            </a:extLst>
          </p:cNvPr>
          <p:cNvSpPr txBox="1"/>
          <p:nvPr/>
        </p:nvSpPr>
        <p:spPr>
          <a:xfrm>
            <a:off x="6099281" y="2286554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AECC3E72-D7D7-4375-B599-82C52475C6ED}"/>
              </a:ext>
            </a:extLst>
          </p:cNvPr>
          <p:cNvSpPr txBox="1"/>
          <p:nvPr/>
        </p:nvSpPr>
        <p:spPr>
          <a:xfrm>
            <a:off x="6166326" y="2559105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200563E-9253-45AB-99E1-3D525439539F}"/>
              </a:ext>
            </a:extLst>
          </p:cNvPr>
          <p:cNvSpPr txBox="1"/>
          <p:nvPr/>
        </p:nvSpPr>
        <p:spPr>
          <a:xfrm>
            <a:off x="6080662" y="3244933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222;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290A6CE-F602-4B22-83B6-1FBA9153504B}"/>
              </a:ext>
            </a:extLst>
          </p:cNvPr>
          <p:cNvSpPr txBox="1"/>
          <p:nvPr/>
        </p:nvSpPr>
        <p:spPr>
          <a:xfrm>
            <a:off x="6073027" y="3584705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497DE30-FD71-4E68-9870-98E30798A85E}"/>
              </a:ext>
            </a:extLst>
          </p:cNvPr>
          <p:cNvCxnSpPr>
            <a:cxnSpLocks/>
          </p:cNvCxnSpPr>
          <p:nvPr/>
        </p:nvCxnSpPr>
        <p:spPr>
          <a:xfrm flipV="1">
            <a:off x="6642863" y="2502676"/>
            <a:ext cx="2990385" cy="21433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B5A5BFD-67A1-4B6D-A45F-39978B1ED816}"/>
              </a:ext>
            </a:extLst>
          </p:cNvPr>
          <p:cNvCxnSpPr>
            <a:cxnSpLocks/>
          </p:cNvCxnSpPr>
          <p:nvPr/>
        </p:nvCxnSpPr>
        <p:spPr>
          <a:xfrm flipV="1">
            <a:off x="7755751" y="2039315"/>
            <a:ext cx="122737" cy="31238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9EB86A3-585F-459A-9BEF-78AB7A6F9017}"/>
              </a:ext>
            </a:extLst>
          </p:cNvPr>
          <p:cNvCxnSpPr>
            <a:cxnSpLocks/>
          </p:cNvCxnSpPr>
          <p:nvPr/>
        </p:nvCxnSpPr>
        <p:spPr>
          <a:xfrm flipH="1">
            <a:off x="6515019" y="2092141"/>
            <a:ext cx="1320347" cy="3044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5718764-B2D8-4573-B28E-92F5A0E12803}"/>
              </a:ext>
            </a:extLst>
          </p:cNvPr>
          <p:cNvSpPr txBox="1"/>
          <p:nvPr/>
        </p:nvSpPr>
        <p:spPr>
          <a:xfrm>
            <a:off x="6154743" y="2559105"/>
            <a:ext cx="1250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C1FF7EBF-A716-4DBC-9176-6ECF5F773189}"/>
              </a:ext>
            </a:extLst>
          </p:cNvPr>
          <p:cNvCxnSpPr>
            <a:cxnSpLocks/>
          </p:cNvCxnSpPr>
          <p:nvPr/>
        </p:nvCxnSpPr>
        <p:spPr>
          <a:xfrm>
            <a:off x="6567816" y="2457248"/>
            <a:ext cx="3026892" cy="133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922604D4-1E00-41F3-B696-1697731C602B}"/>
              </a:ext>
            </a:extLst>
          </p:cNvPr>
          <p:cNvSpPr txBox="1"/>
          <p:nvPr/>
        </p:nvSpPr>
        <p:spPr>
          <a:xfrm>
            <a:off x="6066532" y="2920852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343ABA0-D4F7-4C2E-A550-7FBA778F90F3}"/>
              </a:ext>
            </a:extLst>
          </p:cNvPr>
          <p:cNvSpPr txBox="1"/>
          <p:nvPr/>
        </p:nvSpPr>
        <p:spPr>
          <a:xfrm>
            <a:off x="398194" y="1245669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引用类型的参数传递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ED75B7-34F4-2478-196D-872BF4C65EDE}"/>
              </a:ext>
            </a:extLst>
          </p:cNvPr>
          <p:cNvSpPr txBox="1"/>
          <p:nvPr/>
        </p:nvSpPr>
        <p:spPr>
          <a:xfrm>
            <a:off x="9556945" y="2220148"/>
            <a:ext cx="115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717EB0-4CBE-5E49-B1A6-962C89282F2A}"/>
              </a:ext>
            </a:extLst>
          </p:cNvPr>
          <p:cNvSpPr txBox="1"/>
          <p:nvPr/>
        </p:nvSpPr>
        <p:spPr>
          <a:xfrm>
            <a:off x="5220501" y="2920852"/>
            <a:ext cx="38343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20</a:t>
            </a:r>
            <a:endParaRPr lang="en-US" altLang="zh-CN" sz="1400" b="1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68FD89E-0CDA-ADCF-2C47-57D08BD144B5}"/>
              </a:ext>
            </a:extLst>
          </p:cNvPr>
          <p:cNvSpPr txBox="1"/>
          <p:nvPr/>
        </p:nvSpPr>
        <p:spPr>
          <a:xfrm>
            <a:off x="5190811" y="3584705"/>
            <a:ext cx="48282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398C8C2-8E90-ECA3-E192-A1E9EE105BE6}"/>
              </a:ext>
            </a:extLst>
          </p:cNvPr>
          <p:cNvSpPr txBox="1"/>
          <p:nvPr/>
        </p:nvSpPr>
        <p:spPr>
          <a:xfrm>
            <a:off x="5170808" y="5338097"/>
            <a:ext cx="48282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7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27357 0.369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1849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7" grpId="0" animBg="1"/>
      <p:bldP spid="30" grpId="0" animBg="1"/>
      <p:bldP spid="30" grpId="1" animBg="1"/>
      <p:bldP spid="32" grpId="0" animBg="1"/>
      <p:bldP spid="32" grpId="1" animBg="1"/>
      <p:bldP spid="37" grpId="0" animBg="1"/>
      <p:bldP spid="37" grpId="1" animBg="1"/>
      <p:bldP spid="38" grpId="0" animBg="1"/>
      <p:bldP spid="39" grpId="0" animBg="1"/>
      <p:bldP spid="40" grpId="0"/>
      <p:bldP spid="40" grpId="1"/>
      <p:bldP spid="41" grpId="0"/>
      <p:bldP spid="41" grpId="1"/>
      <p:bldP spid="43" grpId="0"/>
      <p:bldP spid="43" grpId="1"/>
      <p:bldP spid="44" grpId="0" animBg="1"/>
      <p:bldP spid="44" grpId="1" animBg="1"/>
      <p:bldP spid="45" grpId="0"/>
      <p:bldP spid="45" grpId="1"/>
      <p:bldP spid="45" grpId="2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 animBg="1"/>
      <p:bldP spid="50" grpId="1" animBg="1"/>
      <p:bldP spid="51" grpId="0"/>
      <p:bldP spid="51" grpId="1"/>
      <p:bldP spid="52" grpId="0"/>
      <p:bldP spid="52" grpId="1"/>
      <p:bldP spid="54" grpId="0"/>
      <p:bldP spid="54" grpId="1"/>
      <p:bldP spid="54" grpId="2"/>
      <p:bldP spid="58" grpId="0"/>
      <p:bldP spid="58" grpId="1"/>
      <p:bldP spid="56" grpId="0"/>
      <p:bldP spid="13" grpId="0"/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503106" y="2152791"/>
            <a:ext cx="6654889" cy="268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、基本类型和引用类型的参数在传递的时候有什么不同？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都是值传递。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基本类型的参数传输存储的数据值。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引用类型的参数传输存储的地址值。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8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A7F74-1495-2497-A048-C908A6A4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942" y="2725196"/>
            <a:ext cx="8548396" cy="517190"/>
          </a:xfrm>
        </p:spPr>
        <p:txBody>
          <a:bodyPr/>
          <a:lstStyle/>
          <a:p>
            <a:r>
              <a:rPr lang="zh-CN" altLang="en-US" sz="4000" dirty="0"/>
              <a:t>引用类型参数传递的相关案例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A99319-E3E1-16C4-6800-D910D830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01" y="3615615"/>
            <a:ext cx="3151997" cy="6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ED39A9E-9A94-419C-85C8-2E1902FAD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类型的数组内容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B19ECC5E-B1BE-488B-A350-1003CA502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49633"/>
            <a:ext cx="6687293" cy="106719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输出一个</a:t>
            </a:r>
            <a:r>
              <a:rPr lang="en-US" altLang="zh-CN" dirty="0"/>
              <a:t>int</a:t>
            </a:r>
            <a:r>
              <a:rPr lang="zh-CN" altLang="en-US" dirty="0"/>
              <a:t>类型的数组内容，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要求</a:t>
            </a:r>
            <a:r>
              <a:rPr lang="zh-CN" altLang="en-US" dirty="0"/>
              <a:t>输出格式为：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[11, 22, 33, 44, 55]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CD0FF6C0-FD38-4DC9-8AE9-20A0BED2CCBB}"/>
              </a:ext>
            </a:extLst>
          </p:cNvPr>
          <p:cNvSpPr txBox="1">
            <a:spLocks/>
          </p:cNvSpPr>
          <p:nvPr/>
        </p:nvSpPr>
        <p:spPr>
          <a:xfrm>
            <a:off x="2195450" y="2833106"/>
            <a:ext cx="9452053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分析：</a:t>
            </a:r>
            <a:endParaRPr lang="en-US" altLang="zh-CN" sz="1800" b="1" dirty="0"/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方法是否需要接收数据进行处理？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方法是否需要返回数据？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zh-CN" altLang="en-US" dirty="0">
                <a:latin typeface="Consolas" panose="020B0609020204030204" pitchFamily="49" charset="0"/>
              </a:rPr>
              <a:t>方法内部的业务：遍历数组，并输出相应的内容。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7DDDF-9A1D-539F-D536-16047AEFB4F0}"/>
              </a:ext>
            </a:extLst>
          </p:cNvPr>
          <p:cNvSpPr txBox="1"/>
          <p:nvPr/>
        </p:nvSpPr>
        <p:spPr>
          <a:xfrm>
            <a:off x="5671240" y="3774979"/>
            <a:ext cx="5976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需要接收一个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类型的数组，因此形参声明为：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int[] arr.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6E2A25-3B70-66B7-A370-EBD8FC3C17B4}"/>
              </a:ext>
            </a:extLst>
          </p:cNvPr>
          <p:cNvSpPr txBox="1"/>
          <p:nvPr/>
        </p:nvSpPr>
        <p:spPr>
          <a:xfrm>
            <a:off x="4825978" y="4384749"/>
            <a:ext cx="749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方法内部直接输出数组内容即可，无需返回，因此返回值类型声明为：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2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ED39A9E-9A94-419C-85C8-2E1902FAD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类型的数组是否一样，返回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B19ECC5E-B1BE-488B-A350-1003CA502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473857"/>
            <a:ext cx="9996550" cy="106719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b="1" dirty="0"/>
              <a:t>需求：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Consolas" panose="020B0609020204030204" pitchFamily="49" charset="0"/>
              </a:rPr>
              <a:t>如果两个</a:t>
            </a:r>
            <a:r>
              <a:rPr lang="en-US" altLang="zh-CN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类型的数组，元素个数，对应位置的元素内容都是一样的则认为这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个数组是一模一样的。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CD0FF6C0-FD38-4DC9-8AE9-20A0BED2CCBB}"/>
              </a:ext>
            </a:extLst>
          </p:cNvPr>
          <p:cNvSpPr txBox="1">
            <a:spLocks/>
          </p:cNvSpPr>
          <p:nvPr/>
        </p:nvSpPr>
        <p:spPr>
          <a:xfrm>
            <a:off x="2195450" y="3584916"/>
            <a:ext cx="9452053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分析：</a:t>
            </a:r>
            <a:endParaRPr lang="en-US" altLang="zh-CN" sz="1800" b="1" dirty="0"/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方法是否需要接收数据进行处理？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方法是否需要返回数据？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zh-CN" altLang="en-US" dirty="0">
                <a:latin typeface="Consolas" panose="020B0609020204030204" pitchFamily="49" charset="0"/>
              </a:rPr>
              <a:t>方法内部的业务：判断两个数组内容是否一样。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7DDDF-9A1D-539F-D536-16047AEFB4F0}"/>
              </a:ext>
            </a:extLst>
          </p:cNvPr>
          <p:cNvSpPr txBox="1"/>
          <p:nvPr/>
        </p:nvSpPr>
        <p:spPr>
          <a:xfrm>
            <a:off x="5596592" y="4540459"/>
            <a:ext cx="6539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需要接收两个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类型的数组，因此，形参声明为：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int[] arr1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int[] arr2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6E2A25-3B70-66B7-A370-EBD8FC3C17B4}"/>
              </a:ext>
            </a:extLst>
          </p:cNvPr>
          <p:cNvSpPr txBox="1"/>
          <p:nvPr/>
        </p:nvSpPr>
        <p:spPr>
          <a:xfrm>
            <a:off x="4807316" y="5146848"/>
            <a:ext cx="749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方法判断完后需要返回：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，因此，返回值类型声明为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9EFD525-D4C7-A0EC-BA2F-42A513F15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307" y="2637315"/>
            <a:ext cx="3262516" cy="114755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如下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个数组是一样的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1C8CD0C-AC68-442E-A24A-59AB37D83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3427584" cy="517190"/>
          </a:xfrm>
        </p:spPr>
        <p:txBody>
          <a:bodyPr/>
          <a:lstStyle/>
          <a:p>
            <a:r>
              <a:rPr lang="zh-CN" altLang="en-US" dirty="0"/>
              <a:t>数组求最值改方法实现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3D8BB-10A7-4B7C-8C91-A831FF88B408}"/>
              </a:ext>
            </a:extLst>
          </p:cNvPr>
          <p:cNvSpPr txBox="1"/>
          <p:nvPr/>
        </p:nvSpPr>
        <p:spPr>
          <a:xfrm>
            <a:off x="522569" y="1822397"/>
            <a:ext cx="4850725" cy="421878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args) {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1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、定义一个静态初始化的数组存储这些数据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9500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// 2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、定义一个变量用于保存最大值数据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 3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、遍历数组中的每个元素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i++)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4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、判断这个元素值是否大于最大值变量中存储的数据，若大，则替换。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 &gt; max){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5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、输出最大值变量即可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数组的元素最大值是：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max);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12D0F3EB-8EAE-4F7E-A49E-F50844459C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087" y="1646989"/>
            <a:ext cx="6315141" cy="924468"/>
          </a:xfrm>
        </p:spPr>
        <p:txBody>
          <a:bodyPr/>
          <a:lstStyle/>
          <a:p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r>
              <a:rPr lang="zh-CN" altLang="en-US" dirty="0"/>
              <a:t>把找出数组的最大值案例，改造成方法，可以支持返回任意整型数组的最大值数据。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2C9AD08-3722-4A23-A829-A67561DEB978}"/>
              </a:ext>
            </a:extLst>
          </p:cNvPr>
          <p:cNvSpPr txBox="1">
            <a:spLocks/>
          </p:cNvSpPr>
          <p:nvPr/>
        </p:nvSpPr>
        <p:spPr>
          <a:xfrm>
            <a:off x="5512087" y="3319192"/>
            <a:ext cx="6607588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1276325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要返回最大值，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需要申明返回值类型。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需要接收数组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需要申明形参列表。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方法内部找出数组的最大值并返回。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743637" y="922318"/>
            <a:ext cx="6117845" cy="323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如何使用方法返回一个整型数组的最大值的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方法需要申明返回值类型：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方法需要定义形参列表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(int[] </a:t>
            </a:r>
            <a:r>
              <a:rPr kumimoji="1"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BBF8-9C86-40C8-A834-C9D37CBB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566" y="2938901"/>
            <a:ext cx="4518490" cy="255563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int[]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arr.length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	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f(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&gt; max){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     max = 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12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从数组中查询指定元素的索引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1363C4-4B20-4ADA-A375-C512BE7B5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00821"/>
            <a:ext cx="9214230" cy="11108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设计一个方法可以接收整型数组，和要查询的元素值；最终要返回元素在该数组中的索引，</a:t>
            </a:r>
            <a:r>
              <a:rPr lang="zh-CN" altLang="en-US" dirty="0">
                <a:latin typeface="Consolas" panose="020B0609020204030204" pitchFamily="49" charset="0"/>
              </a:rPr>
              <a:t>如果数组中不存在该元素则返回 </a:t>
            </a:r>
            <a:r>
              <a:rPr lang="en-US" altLang="zh-CN" dirty="0">
                <a:latin typeface="Consolas" panose="020B0609020204030204" pitchFamily="49" charset="0"/>
              </a:rPr>
              <a:t>-1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E256ADB8-132B-4002-9C8D-9B4E05307D08}"/>
              </a:ext>
            </a:extLst>
          </p:cNvPr>
          <p:cNvSpPr txBox="1">
            <a:spLocks/>
          </p:cNvSpPr>
          <p:nvPr/>
        </p:nvSpPr>
        <p:spPr>
          <a:xfrm>
            <a:off x="2195449" y="4054268"/>
            <a:ext cx="9581391" cy="21420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、是否需要返回值类型？是否需要参数申明？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、定义数组，并指定要搜索的元素值，调用方法得到返回的结果输出即可。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486F68-8084-42AB-BA93-45350E089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691" y="2945726"/>
            <a:ext cx="1966647" cy="9665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22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33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55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。返回索引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3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88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7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59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72E59C-AE33-4502-BC84-AB3007EF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9" y="1167009"/>
            <a:ext cx="1627414" cy="517190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998B1F-8301-40DB-92C8-C813317A28FB}"/>
              </a:ext>
            </a:extLst>
          </p:cNvPr>
          <p:cNvSpPr txBox="1"/>
          <p:nvPr/>
        </p:nvSpPr>
        <p:spPr>
          <a:xfrm>
            <a:off x="621559" y="1852951"/>
            <a:ext cx="10287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一个类中，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出现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多个方法的名称相同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，但是它们的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形参列表是不同的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，那么这些方法就称为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方法重载了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E4555E4A-EBFE-1430-347D-EF55FC7A740F}"/>
              </a:ext>
            </a:extLst>
          </p:cNvPr>
          <p:cNvSpPr txBox="1">
            <a:spLocks/>
          </p:cNvSpPr>
          <p:nvPr/>
        </p:nvSpPr>
        <p:spPr>
          <a:xfrm>
            <a:off x="621559" y="3037365"/>
            <a:ext cx="10398950" cy="2313453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方法重载的注意事项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solidFill>
                  <a:srgbClr val="C00000"/>
                </a:solidFill>
              </a:rPr>
              <a:t>一个类中，只要一些方法的名称相同、形参列表不同</a:t>
            </a:r>
            <a:r>
              <a:rPr kumimoji="1" lang="zh-CN" altLang="en-US" sz="1600" b="0" dirty="0"/>
              <a:t>，那么它们就是方法重载了，其它的都不管（如：修饰符，返回值类型是否一样都无所谓）。</a:t>
            </a:r>
            <a:endParaRPr kumimoji="1" lang="en-US" altLang="zh-CN" sz="1600" b="0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形参列表不同指的是：形参的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个数、类型、顺序</a:t>
            </a:r>
            <a:r>
              <a:rPr kumimoji="1" lang="zh-CN" altLang="en-US" sz="1600" b="0" dirty="0"/>
              <a:t>不同，不关心形参的名称。</a:t>
            </a:r>
            <a:endParaRPr kumimoji="1" lang="en-US" altLang="zh-CN" sz="16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b="0" dirty="0"/>
          </a:p>
        </p:txBody>
      </p:sp>
    </p:spTree>
    <p:extLst>
      <p:ext uri="{BB962C8B-B14F-4D97-AF65-F5344CB8AC3E}">
        <p14:creationId xmlns:p14="http://schemas.microsoft.com/office/powerpoint/2010/main" val="18220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298604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方法定义时几个注意点</a:t>
            </a:r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2E8A2400-BACE-431D-9BD4-65357FEC23C6}"/>
              </a:ext>
            </a:extLst>
          </p:cNvPr>
          <p:cNvSpPr txBox="1"/>
          <p:nvPr/>
        </p:nvSpPr>
        <p:spPr>
          <a:xfrm>
            <a:off x="2963858" y="1630521"/>
            <a:ext cx="4916541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520C0B-14E7-4F61-AEA5-AC32FD815018}"/>
              </a:ext>
            </a:extLst>
          </p:cNvPr>
          <p:cNvSpPr/>
          <p:nvPr/>
        </p:nvSpPr>
        <p:spPr>
          <a:xfrm>
            <a:off x="3029430" y="1980653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81C1D9D-6988-416C-906D-2906C3069AC3}"/>
              </a:ext>
            </a:extLst>
          </p:cNvPr>
          <p:cNvSpPr txBox="1"/>
          <p:nvPr/>
        </p:nvSpPr>
        <p:spPr>
          <a:xfrm>
            <a:off x="3066721" y="1667896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F963268-D57C-4320-824D-0161EE766153}"/>
              </a:ext>
            </a:extLst>
          </p:cNvPr>
          <p:cNvSpPr/>
          <p:nvPr/>
        </p:nvSpPr>
        <p:spPr>
          <a:xfrm>
            <a:off x="4362284" y="1990857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C59B0BC-1CA8-43B3-8E92-2449D2E4C547}"/>
              </a:ext>
            </a:extLst>
          </p:cNvPr>
          <p:cNvSpPr txBox="1"/>
          <p:nvPr/>
        </p:nvSpPr>
        <p:spPr>
          <a:xfrm>
            <a:off x="4238298" y="1667896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206F592-CE62-4AD6-AA0B-1A0E93551CD9}"/>
              </a:ext>
            </a:extLst>
          </p:cNvPr>
          <p:cNvSpPr/>
          <p:nvPr/>
        </p:nvSpPr>
        <p:spPr>
          <a:xfrm>
            <a:off x="5051952" y="1990857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A24AC29-1E34-4C1E-BF60-97FB6EBDC6E9}"/>
              </a:ext>
            </a:extLst>
          </p:cNvPr>
          <p:cNvSpPr txBox="1"/>
          <p:nvPr/>
        </p:nvSpPr>
        <p:spPr>
          <a:xfrm>
            <a:off x="5035338" y="166789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C138C94-ED3F-4065-A81D-E60D7C7BA821}"/>
              </a:ext>
            </a:extLst>
          </p:cNvPr>
          <p:cNvSpPr/>
          <p:nvPr/>
        </p:nvSpPr>
        <p:spPr>
          <a:xfrm>
            <a:off x="5529823" y="1990857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0A63251-A874-4E88-9A4B-4400B6D6CBE3}"/>
              </a:ext>
            </a:extLst>
          </p:cNvPr>
          <p:cNvSpPr txBox="1"/>
          <p:nvPr/>
        </p:nvSpPr>
        <p:spPr>
          <a:xfrm>
            <a:off x="5893265" y="165381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C40E145-5B93-41B4-8B26-8FCC5EF5E977}"/>
              </a:ext>
            </a:extLst>
          </p:cNvPr>
          <p:cNvCxnSpPr>
            <a:cxnSpLocks/>
          </p:cNvCxnSpPr>
          <p:nvPr/>
        </p:nvCxnSpPr>
        <p:spPr>
          <a:xfrm>
            <a:off x="3416887" y="2481380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5112D10-1995-4188-B443-FAA7F78F49EB}"/>
              </a:ext>
            </a:extLst>
          </p:cNvPr>
          <p:cNvSpPr txBox="1"/>
          <p:nvPr/>
        </p:nvSpPr>
        <p:spPr>
          <a:xfrm>
            <a:off x="4927967" y="2331095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3651DC3-5551-4D52-8BA7-717287096E39}"/>
              </a:ext>
            </a:extLst>
          </p:cNvPr>
          <p:cNvCxnSpPr>
            <a:cxnSpLocks/>
          </p:cNvCxnSpPr>
          <p:nvPr/>
        </p:nvCxnSpPr>
        <p:spPr>
          <a:xfrm>
            <a:off x="3416887" y="2781014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4F7E84F6-BAAE-463C-9DB7-346D6984840D}"/>
              </a:ext>
            </a:extLst>
          </p:cNvPr>
          <p:cNvSpPr txBox="1"/>
          <p:nvPr/>
        </p:nvSpPr>
        <p:spPr>
          <a:xfrm>
            <a:off x="4966207" y="2654056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667BEAA-C501-4870-AEEE-3D3A883037AA}"/>
              </a:ext>
            </a:extLst>
          </p:cNvPr>
          <p:cNvSpPr txBox="1"/>
          <p:nvPr/>
        </p:nvSpPr>
        <p:spPr>
          <a:xfrm>
            <a:off x="710881" y="3153590"/>
            <a:ext cx="10347888" cy="18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方法的修饰符：暂时都使用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方法申明了具体的返回值类型，内部必须使用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形参列表可以有多个，甚至可以没有； 如果有多个形参，多个形参必须用“，”隔开，且不能给初始化值。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1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72E59C-AE33-4502-BC84-AB3007EF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38" y="961803"/>
            <a:ext cx="8771021" cy="517190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方法重载的应用场景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998B1F-8301-40DB-92C8-C813317A28FB}"/>
              </a:ext>
            </a:extLst>
          </p:cNvPr>
          <p:cNvSpPr txBox="1"/>
          <p:nvPr/>
        </p:nvSpPr>
        <p:spPr>
          <a:xfrm>
            <a:off x="400848" y="1555204"/>
            <a:ext cx="1038335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开发中我们经常需要为处理一类业务，提供多种解决方案，此时用方法重载来设计是很专业的。</a:t>
            </a: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703BFD5F-C2DA-410B-AACB-68F7F80173B9}"/>
              </a:ext>
            </a:extLst>
          </p:cNvPr>
          <p:cNvSpPr txBox="1">
            <a:spLocks/>
          </p:cNvSpPr>
          <p:nvPr/>
        </p:nvSpPr>
        <p:spPr>
          <a:xfrm>
            <a:off x="558745" y="214589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案例导学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3542D8-F4D0-4355-BA5F-46E4F52F48E9}"/>
              </a:ext>
            </a:extLst>
          </p:cNvPr>
          <p:cNvSpPr txBox="1"/>
          <p:nvPr/>
        </p:nvSpPr>
        <p:spPr>
          <a:xfrm>
            <a:off x="558745" y="2564736"/>
            <a:ext cx="3665349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开发武器系统，功能需求如下：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可以默认发一枚武器。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可以指定地区发射多枚武器。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362A9E-DBEA-42F1-B88A-2EC6184F904C}"/>
              </a:ext>
            </a:extLst>
          </p:cNvPr>
          <p:cNvSpPr txBox="1"/>
          <p:nvPr/>
        </p:nvSpPr>
        <p:spPr>
          <a:xfrm>
            <a:off x="4206825" y="2699903"/>
            <a:ext cx="4915713" cy="393614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）默认发一枚武器。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System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latin typeface="Arial Unicode MS"/>
                <a:ea typeface="JetBrains Mono"/>
              </a:rPr>
              <a:t>默认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发射一枚武器</a:t>
            </a:r>
            <a:r>
              <a:rPr lang="zh-CN" altLang="en-US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给米国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）可以指定地区发射一枚武器。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发射一枚武器！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）可以指定地区发射多枚武器。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nums){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+nums+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F004D1-BCE7-4AB2-91A1-B7045C2B6825}"/>
              </a:ext>
            </a:extLst>
          </p:cNvPr>
          <p:cNvSpPr txBox="1"/>
          <p:nvPr/>
        </p:nvSpPr>
        <p:spPr>
          <a:xfrm>
            <a:off x="9750371" y="2832865"/>
            <a:ext cx="2268565" cy="101995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米国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岛国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6E7C8B39-C608-4706-B0EE-0C66ED50C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7978" y="4326323"/>
            <a:ext cx="2393350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调用方法的时候</a:t>
            </a:r>
            <a:r>
              <a:rPr lang="en-US" altLang="zh-CN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通过参数的不同</a:t>
            </a: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来区分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调用的是哪个方法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FC1396-E3CE-4787-AE57-93A99754A055}"/>
              </a:ext>
            </a:extLst>
          </p:cNvPr>
          <p:cNvCxnSpPr>
            <a:cxnSpLocks/>
          </p:cNvCxnSpPr>
          <p:nvPr/>
        </p:nvCxnSpPr>
        <p:spPr>
          <a:xfrm>
            <a:off x="5873858" y="2974923"/>
            <a:ext cx="1" cy="5195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4428A29-1004-4432-9ED8-F0F66873E202}"/>
              </a:ext>
            </a:extLst>
          </p:cNvPr>
          <p:cNvCxnSpPr>
            <a:cxnSpLocks/>
          </p:cNvCxnSpPr>
          <p:nvPr/>
        </p:nvCxnSpPr>
        <p:spPr>
          <a:xfrm flipH="1">
            <a:off x="5726624" y="4502523"/>
            <a:ext cx="29970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987E5AF-05FF-43DB-8A13-0613AFEAE601}"/>
              </a:ext>
            </a:extLst>
          </p:cNvPr>
          <p:cNvCxnSpPr>
            <a:cxnSpLocks/>
          </p:cNvCxnSpPr>
          <p:nvPr/>
        </p:nvCxnSpPr>
        <p:spPr>
          <a:xfrm>
            <a:off x="5873858" y="2974923"/>
            <a:ext cx="39340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02BD593-0621-4992-920A-BCB71E30D729}"/>
              </a:ext>
            </a:extLst>
          </p:cNvPr>
          <p:cNvCxnSpPr>
            <a:cxnSpLocks/>
          </p:cNvCxnSpPr>
          <p:nvPr/>
        </p:nvCxnSpPr>
        <p:spPr>
          <a:xfrm flipV="1">
            <a:off x="8723662" y="3426883"/>
            <a:ext cx="1084243" cy="1086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B9400E0-D68D-4345-A10F-F91D9D95E009}"/>
              </a:ext>
            </a:extLst>
          </p:cNvPr>
          <p:cNvCxnSpPr>
            <a:cxnSpLocks/>
          </p:cNvCxnSpPr>
          <p:nvPr/>
        </p:nvCxnSpPr>
        <p:spPr>
          <a:xfrm flipV="1">
            <a:off x="8415899" y="3730074"/>
            <a:ext cx="1413278" cy="1858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E922987-67C1-4283-9AC7-A0C72AF7B138}"/>
              </a:ext>
            </a:extLst>
          </p:cNvPr>
          <p:cNvCxnSpPr>
            <a:cxnSpLocks/>
          </p:cNvCxnSpPr>
          <p:nvPr/>
        </p:nvCxnSpPr>
        <p:spPr>
          <a:xfrm flipH="1">
            <a:off x="5726624" y="5588980"/>
            <a:ext cx="26892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 animBg="1"/>
      <p:bldP spid="24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DB94C-D14B-D058-6D95-9E24383CBF81}"/>
              </a:ext>
            </a:extLst>
          </p:cNvPr>
          <p:cNvSpPr txBox="1">
            <a:spLocks/>
          </p:cNvSpPr>
          <p:nvPr/>
        </p:nvSpPr>
        <p:spPr>
          <a:xfrm>
            <a:off x="4058589" y="4647717"/>
            <a:ext cx="6989993" cy="1760091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29DDEB-F2CE-3612-2532-02C5B040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5" y="2037473"/>
            <a:ext cx="3239882" cy="2783053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7F9FBCA2-D0A3-386B-8934-7C20B11AB45A}"/>
              </a:ext>
            </a:extLst>
          </p:cNvPr>
          <p:cNvSpPr txBox="1">
            <a:spLocks/>
          </p:cNvSpPr>
          <p:nvPr/>
        </p:nvSpPr>
        <p:spPr>
          <a:xfrm>
            <a:off x="3621414" y="930229"/>
            <a:ext cx="8106215" cy="3561634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kumimoji="1"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、什么是方法重载？</a:t>
            </a:r>
            <a:endParaRPr kumimoji="1"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一个类中，</a:t>
            </a: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多个方法的名称相同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，但它们</a:t>
            </a: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形参列表不同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kumimoji="1"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、方法重载需要注意什么？</a:t>
            </a:r>
            <a:endParaRPr kumimoji="1"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一个类中，只要一些方法的名称相同、形参列表不同，那么它们就是方法重载了，其它的都不管（如：修饰符，返回值类型是否一样都无所谓）。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形参列表不同指的是：形参的个数、类型、顺序不同，不关心形参的名称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kumimoji="1"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、方法重载有啥应用场景？</a:t>
            </a:r>
            <a:endParaRPr kumimoji="1"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开发中我们经常需要为处理一类业务，提供多种解决方案，此时用方法重载来设计是很专业的。</a:t>
            </a:r>
          </a:p>
        </p:txBody>
      </p:sp>
    </p:spTree>
    <p:extLst>
      <p:ext uri="{BB962C8B-B14F-4D97-AF65-F5344CB8AC3E}">
        <p14:creationId xmlns:p14="http://schemas.microsoft.com/office/powerpoint/2010/main" val="21737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909" y="826935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补充知识：在方法中单独使用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78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CDA3A2A5-3933-4159-AE28-7D87645A8EB6}"/>
              </a:ext>
            </a:extLst>
          </p:cNvPr>
          <p:cNvSpPr txBox="1"/>
          <p:nvPr/>
        </p:nvSpPr>
        <p:spPr>
          <a:xfrm>
            <a:off x="846595" y="837495"/>
            <a:ext cx="10181384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关键字在方法中单独使用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可以用在无返回值的方法中，作用是：立即跳出并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结束当前方法的执行。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D1B7DB-8AC8-4B5F-8325-54C210621DE3}"/>
              </a:ext>
            </a:extLst>
          </p:cNvPr>
          <p:cNvSpPr txBox="1"/>
          <p:nvPr/>
        </p:nvSpPr>
        <p:spPr>
          <a:xfrm>
            <a:off x="1105199" y="1975826"/>
            <a:ext cx="5140271" cy="44946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结束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/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除法结果是：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CF4D19-982E-C725-D6E6-A7450DDF8A49}"/>
              </a:ext>
            </a:extLst>
          </p:cNvPr>
          <p:cNvSpPr txBox="1"/>
          <p:nvPr/>
        </p:nvSpPr>
        <p:spPr>
          <a:xfrm>
            <a:off x="1788800" y="4195555"/>
            <a:ext cx="4456670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(b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err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您的数据有误！！不执行！！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直接</a:t>
            </a:r>
            <a:r>
              <a:rPr kumimoji="0" lang="zh-CN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跳出并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结束当前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方法</a:t>
            </a:r>
            <a:r>
              <a:rPr kumimoji="0" lang="zh-CN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的执行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1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7262" y="2031576"/>
            <a:ext cx="7431276" cy="1760091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kumimoji="1" lang="zh-CN" altLang="en-US" sz="1600" dirty="0">
                <a:latin typeface="Consolas" panose="020B0609020204030204" pitchFamily="49" charset="0"/>
              </a:rPr>
              <a:t>在无返回值的方法中，如果要直接跳出并结束当前方法的执行，怎么解决？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81035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return;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跳出并立即结束所在方法的执行。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跳出并结束当前所在循环的执行。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结束当前所在循环的当次继续，进入下一次执行。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2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774CB69-0EC8-4DC1-8116-8615B0944AB6}"/>
              </a:ext>
            </a:extLst>
          </p:cNvPr>
          <p:cNvSpPr txBox="1"/>
          <p:nvPr/>
        </p:nvSpPr>
        <p:spPr>
          <a:xfrm>
            <a:off x="765811" y="1068208"/>
            <a:ext cx="4069958" cy="1027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使用方法的好处是？</a:t>
            </a:r>
            <a:endParaRPr lang="en-US" altLang="zh-CN" b="1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提高了代码的复用性，提高了开发效率。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2F34E-C0B6-4821-AC71-3688A0CE86C4}"/>
              </a:ext>
            </a:extLst>
          </p:cNvPr>
          <p:cNvSpPr txBox="1"/>
          <p:nvPr/>
        </p:nvSpPr>
        <p:spPr>
          <a:xfrm>
            <a:off x="765811" y="2210520"/>
            <a:ext cx="612321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让程序的逻辑更清晰。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F5379C6-364C-4C8C-A3CF-B6614B06273D}"/>
              </a:ext>
            </a:extLst>
          </p:cNvPr>
          <p:cNvSpPr/>
          <p:nvPr/>
        </p:nvSpPr>
        <p:spPr>
          <a:xfrm>
            <a:off x="5402634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椭圆 11">
            <a:extLst>
              <a:ext uri="{FF2B5EF4-FFF2-40B4-BE49-F238E27FC236}">
                <a16:creationId xmlns:a16="http://schemas.microsoft.com/office/drawing/2014/main" id="{A037B337-C5A8-4CBC-A16A-A9F27018977F}"/>
              </a:ext>
            </a:extLst>
          </p:cNvPr>
          <p:cNvSpPr/>
          <p:nvPr/>
        </p:nvSpPr>
        <p:spPr>
          <a:xfrm>
            <a:off x="6524188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椭圆 11">
            <a:extLst>
              <a:ext uri="{FF2B5EF4-FFF2-40B4-BE49-F238E27FC236}">
                <a16:creationId xmlns:a16="http://schemas.microsoft.com/office/drawing/2014/main" id="{867FB1DA-548F-459B-9E50-09CC80C380E5}"/>
              </a:ext>
            </a:extLst>
          </p:cNvPr>
          <p:cNvSpPr/>
          <p:nvPr/>
        </p:nvSpPr>
        <p:spPr>
          <a:xfrm>
            <a:off x="7805912" y="3644723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AE846BA-F6E5-450D-B6E7-BECD15C2181C}"/>
              </a:ext>
            </a:extLst>
          </p:cNvPr>
          <p:cNvCxnSpPr>
            <a:cxnSpLocks/>
          </p:cNvCxnSpPr>
          <p:nvPr/>
        </p:nvCxnSpPr>
        <p:spPr>
          <a:xfrm flipV="1">
            <a:off x="5591757" y="2860526"/>
            <a:ext cx="1" cy="784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375511-C0C6-4073-9F21-742708931D9E}"/>
              </a:ext>
            </a:extLst>
          </p:cNvPr>
          <p:cNvCxnSpPr>
            <a:cxnSpLocks/>
          </p:cNvCxnSpPr>
          <p:nvPr/>
        </p:nvCxnSpPr>
        <p:spPr>
          <a:xfrm flipV="1">
            <a:off x="6788486" y="2860526"/>
            <a:ext cx="0" cy="784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0E7EEE-5145-41C2-8571-3CFC6B199F6B}"/>
              </a:ext>
            </a:extLst>
          </p:cNvPr>
          <p:cNvCxnSpPr>
            <a:cxnSpLocks/>
          </p:cNvCxnSpPr>
          <p:nvPr/>
        </p:nvCxnSpPr>
        <p:spPr>
          <a:xfrm flipH="1" flipV="1">
            <a:off x="8060377" y="2860526"/>
            <a:ext cx="1" cy="845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D83F7A10-AD25-476F-AAD4-8255F0892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524" y="1420292"/>
            <a:ext cx="3854959" cy="135037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+ b;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7081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7977" y="2089180"/>
            <a:ext cx="7386292" cy="1760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、什么是方法？</a:t>
            </a:r>
            <a:endParaRPr kumimoji="1" lang="en-US" altLang="zh-CN" dirty="0"/>
          </a:p>
          <a:p>
            <a:pPr marL="5524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方法是一种语法结构，它可以把一段代码封装成一个功能，以便重复调用。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、方法的完整格式是什么样的？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7F623F-834B-455D-9CF1-2BE3800FB2E8}"/>
              </a:ext>
            </a:extLst>
          </p:cNvPr>
          <p:cNvSpPr txBox="1"/>
          <p:nvPr/>
        </p:nvSpPr>
        <p:spPr>
          <a:xfrm>
            <a:off x="4497977" y="3849271"/>
            <a:ext cx="6448446" cy="261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、方法要执行必须怎么办？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必须进行调用；调用格式：</a:t>
            </a: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  <a:r>
              <a:rPr kumimoji="1"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、使用方法有什么好处？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提高代码的复用性，提高开发效率，使程序逻辑更清晰。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46BF71F-48DA-41F1-92F7-EAF363FE3843}"/>
              </a:ext>
            </a:extLst>
          </p:cNvPr>
          <p:cNvSpPr txBox="1"/>
          <p:nvPr/>
        </p:nvSpPr>
        <p:spPr>
          <a:xfrm>
            <a:off x="4941602" y="2665440"/>
            <a:ext cx="3331204" cy="135479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3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7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8249" y="947831"/>
            <a:ext cx="6040318" cy="4485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方法的其他形式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方法使用时的常见问题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方法在计算机中的执行原理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补充知识：方法中单独使用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4F6983-F0B1-4267-CEA2-103FD27EFB5C}"/>
                  </a:ext>
                </a:extLst>
              </p14:cNvPr>
              <p14:cNvContentPartPr/>
              <p14:nvPr/>
            </p14:nvContentPartPr>
            <p14:xfrm>
              <a:off x="6615532" y="4802384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4F6983-F0B1-4267-CEA2-103FD27EFB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6532" y="47937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52D6A7-1057-B77A-959C-D7228C26BA56}"/>
                  </a:ext>
                </a:extLst>
              </p14:cNvPr>
              <p14:cNvContentPartPr/>
              <p14:nvPr/>
            </p14:nvContentPartPr>
            <p14:xfrm>
              <a:off x="6352732" y="4714904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52D6A7-1057-B77A-959C-D7228C26B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4092" y="47059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FE7F130-6C5F-BE65-AC09-39AA22E11876}"/>
                  </a:ext>
                </a:extLst>
              </p14:cNvPr>
              <p14:cNvContentPartPr/>
              <p14:nvPr/>
            </p14:nvContentPartPr>
            <p14:xfrm>
              <a:off x="5748652" y="4834424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FE7F130-6C5F-BE65-AC09-39AA22E118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0012" y="48254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689F871-16E1-FF8A-029C-D9D5E994977B}"/>
                  </a:ext>
                </a:extLst>
              </p14:cNvPr>
              <p14:cNvContentPartPr/>
              <p14:nvPr/>
            </p14:nvContentPartPr>
            <p14:xfrm>
              <a:off x="5748652" y="4834424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689F871-16E1-FF8A-029C-D9D5E99497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0012" y="48254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E784FF3-B387-158B-AD59-6C580CB5BD95}"/>
                  </a:ext>
                </a:extLst>
              </p14:cNvPr>
              <p14:cNvContentPartPr/>
              <p14:nvPr/>
            </p14:nvContentPartPr>
            <p14:xfrm>
              <a:off x="6257332" y="4865744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E784FF3-B387-158B-AD59-6C580CB5BD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8692" y="48571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F1EEC9D-35AE-BDA9-5888-4479676CFBB6}"/>
                  </a:ext>
                </a:extLst>
              </p14:cNvPr>
              <p14:cNvContentPartPr/>
              <p14:nvPr/>
            </p14:nvContentPartPr>
            <p14:xfrm>
              <a:off x="6257332" y="4865744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F1EEC9D-35AE-BDA9-5888-4479676CFB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8692" y="48571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91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B56F74D-B82D-49D6-B9FF-13C27172E6DE}"/>
              </a:ext>
            </a:extLst>
          </p:cNvPr>
          <p:cNvSpPr txBox="1"/>
          <p:nvPr/>
        </p:nvSpPr>
        <p:spPr>
          <a:xfrm>
            <a:off x="810248" y="2219763"/>
            <a:ext cx="3009584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416C743-B688-45F1-9125-6234627EF3FC}"/>
              </a:ext>
            </a:extLst>
          </p:cNvPr>
          <p:cNvSpPr txBox="1"/>
          <p:nvPr/>
        </p:nvSpPr>
        <p:spPr>
          <a:xfrm>
            <a:off x="8209934" y="2243916"/>
            <a:ext cx="3861120" cy="17246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打印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行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Hello World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（使用方法）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ublic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static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void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print(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8" name="文本占位符 3">
            <a:extLst>
              <a:ext uri="{FF2B5EF4-FFF2-40B4-BE49-F238E27FC236}">
                <a16:creationId xmlns:a16="http://schemas.microsoft.com/office/drawing/2014/main" id="{2A6EDB92-D343-48E8-B9ED-FFDB6D49D8C8}"/>
              </a:ext>
            </a:extLst>
          </p:cNvPr>
          <p:cNvSpPr txBox="1">
            <a:spLocks/>
          </p:cNvSpPr>
          <p:nvPr/>
        </p:nvSpPr>
        <p:spPr>
          <a:xfrm>
            <a:off x="786836" y="1112004"/>
            <a:ext cx="189283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方法的其他形式</a:t>
            </a:r>
          </a:p>
        </p:txBody>
      </p:sp>
      <p:sp>
        <p:nvSpPr>
          <p:cNvPr id="43" name="文本占位符 3">
            <a:extLst>
              <a:ext uri="{FF2B5EF4-FFF2-40B4-BE49-F238E27FC236}">
                <a16:creationId xmlns:a16="http://schemas.microsoft.com/office/drawing/2014/main" id="{880895F4-7AF6-4D48-8CCB-538893244DC1}"/>
              </a:ext>
            </a:extLst>
          </p:cNvPr>
          <p:cNvSpPr txBox="1">
            <a:spLocks/>
          </p:cNvSpPr>
          <p:nvPr/>
        </p:nvSpPr>
        <p:spPr>
          <a:xfrm>
            <a:off x="786835" y="1600591"/>
            <a:ext cx="795192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latin typeface="Consolas" panose="020B0609020204030204" pitchFamily="49" charset="0"/>
              </a:rPr>
              <a:t>方法定义时：需要按照方法解决的实际业务需求，来设计合理的方法形式解决问题。</a:t>
            </a:r>
            <a:endParaRPr kumimoji="1" lang="en-US" altLang="zh-CN" sz="1600" b="0" dirty="0">
              <a:latin typeface="Consolas" panose="020B0609020204030204" pitchFamily="49" charset="0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BA157D62-AA3E-4534-AD6D-8CD8DF71B97E}"/>
              </a:ext>
            </a:extLst>
          </p:cNvPr>
          <p:cNvSpPr txBox="1">
            <a:spLocks/>
          </p:cNvSpPr>
          <p:nvPr/>
        </p:nvSpPr>
        <p:spPr>
          <a:xfrm>
            <a:off x="705402" y="4614084"/>
            <a:ext cx="11375485" cy="1724639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注意事项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如果方法不需要返回数据，返回值类型必须申明成</a:t>
            </a:r>
            <a:r>
              <a:rPr kumimoji="1" lang="en-US" altLang="zh-CN" sz="1600" b="0" dirty="0">
                <a:solidFill>
                  <a:srgbClr val="C00000"/>
                </a:solidFill>
              </a:rPr>
              <a:t>void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（无返回值申明）</a:t>
            </a:r>
            <a:r>
              <a:rPr kumimoji="1" lang="en-US" altLang="zh-CN" sz="1600" b="0" dirty="0"/>
              <a:t>,  </a:t>
            </a:r>
            <a:r>
              <a:rPr kumimoji="1" lang="zh-CN" altLang="en-US" sz="1600" b="0" dirty="0"/>
              <a:t>此时方法内部不可以使用</a:t>
            </a:r>
            <a:r>
              <a:rPr kumimoji="1" lang="en-US" altLang="zh-CN" sz="1600" b="0" dirty="0"/>
              <a:t>return</a:t>
            </a:r>
            <a:r>
              <a:rPr kumimoji="1" lang="zh-CN" altLang="en-US" sz="1600" b="0" dirty="0"/>
              <a:t>返回数据。</a:t>
            </a:r>
            <a:endParaRPr kumimoji="1" lang="en-US" altLang="zh-CN" sz="16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方法如果不需要接收数据，则不需要定义形参，且调用方法时也不可以传数据给方法了。</a:t>
            </a:r>
            <a:endParaRPr kumimoji="1" lang="en-US" altLang="zh-CN" sz="16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没有参数，且没有返回值类型（</a:t>
            </a:r>
            <a:r>
              <a:rPr kumimoji="1" lang="en-US" altLang="zh-CN" sz="1600" b="0" dirty="0"/>
              <a:t>void</a:t>
            </a:r>
            <a:r>
              <a:rPr kumimoji="1" lang="zh-CN" altLang="en-US" sz="1600" b="0" dirty="0"/>
              <a:t>）申明的方法，称为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无参数、无返回值的方法</a:t>
            </a:r>
            <a:r>
              <a:rPr kumimoji="1" lang="zh-CN" altLang="en-US" sz="1600" b="0" dirty="0"/>
              <a:t>，依次类推。</a:t>
            </a:r>
            <a:endParaRPr kumimoji="1" lang="en-US" altLang="zh-CN" sz="1600" b="0" dirty="0"/>
          </a:p>
          <a:p>
            <a:endParaRPr kumimoji="1"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667627-D4AE-9352-E4B4-E98F3CD0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27" y="2338916"/>
            <a:ext cx="4273691" cy="312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F8A2A-4229-AEE1-F079-86ABFCC8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48" y="2872501"/>
            <a:ext cx="4022315" cy="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1FC49C-BC54-B2A0-7E00-2FDA7957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1" y="2064773"/>
            <a:ext cx="3001093" cy="2572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AFC649-75B6-D809-6A93-56AF0D06126B}"/>
              </a:ext>
            </a:extLst>
          </p:cNvPr>
          <p:cNvSpPr txBox="1"/>
          <p:nvPr/>
        </p:nvSpPr>
        <p:spPr>
          <a:xfrm>
            <a:off x="3165504" y="1669709"/>
            <a:ext cx="8721696" cy="288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、如果方法不需要接收数据处理，不需要返回数据，应该怎么办，要注意什么？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方法不需要接收数据，则形参列表可以不写；方法不需要返回数据，则申明返回值类型为</a:t>
            </a: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</a:t>
            </a:r>
            <a:endParaRPr kumimoji="1" lang="en-US" altLang="zh-CN" sz="15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方法没有申明返回值类型（</a:t>
            </a:r>
            <a:r>
              <a:rPr kumimoji="1" lang="en-US" altLang="zh-CN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），内部不能使用</a:t>
            </a: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返回数据。</a:t>
            </a:r>
            <a:endParaRPr kumimoji="1" lang="en-US" altLang="zh-CN" sz="15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方法如果没有形参列表，调用的时候则不能传入参数值，否则报错。</a:t>
            </a:r>
            <a:endParaRPr kumimoji="1" lang="en-US" altLang="zh-CN" sz="15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19625</TotalTime>
  <Words>4136</Words>
  <Application>Microsoft Office PowerPoint</Application>
  <PresentationFormat>宽屏</PresentationFormat>
  <Paragraphs>432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46</vt:i4>
      </vt:variant>
    </vt:vector>
  </HeadingPairs>
  <TitlesOfParts>
    <vt:vector size="72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华文楷体</vt:lpstr>
      <vt:lpstr>思源黑体 CN Bold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方 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引用类型参数传递的相关案例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方法重载</vt:lpstr>
      <vt:lpstr>方法重载的应用场景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2892</cp:revision>
  <dcterms:created xsi:type="dcterms:W3CDTF">2020-03-31T02:23:27Z</dcterms:created>
  <dcterms:modified xsi:type="dcterms:W3CDTF">2022-06-04T16:28:10Z</dcterms:modified>
</cp:coreProperties>
</file>